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291" r:id="rId51"/>
  </p:sldIdLst>
  <p:sldSz cx="12192000" cy="68580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1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08076" y="611124"/>
            <a:ext cx="10972800" cy="5638800"/>
          </a:xfrm>
          <a:custGeom>
            <a:avLst/>
            <a:gdLst/>
            <a:ahLst/>
            <a:cxnLst/>
            <a:rect l="l" t="t" r="r" b="b"/>
            <a:pathLst>
              <a:path w="10972800" h="5638800">
                <a:moveTo>
                  <a:pt x="0" y="5638800"/>
                </a:moveTo>
                <a:lnTo>
                  <a:pt x="10972800" y="5638800"/>
                </a:lnTo>
                <a:lnTo>
                  <a:pt x="10972800" y="0"/>
                </a:lnTo>
                <a:lnTo>
                  <a:pt x="0" y="0"/>
                </a:lnTo>
                <a:lnTo>
                  <a:pt x="0" y="5638800"/>
                </a:lnTo>
                <a:close/>
              </a:path>
            </a:pathLst>
          </a:custGeom>
          <a:ln w="15240">
            <a:solidFill>
              <a:srgbClr val="83992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3154680"/>
            <a:ext cx="762000" cy="60655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36095" y="3154680"/>
            <a:ext cx="755903" cy="60655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397508" y="2421636"/>
            <a:ext cx="9407525" cy="0"/>
          </a:xfrm>
          <a:custGeom>
            <a:avLst/>
            <a:gdLst/>
            <a:ahLst/>
            <a:cxnLst/>
            <a:rect l="l" t="t" r="r" b="b"/>
            <a:pathLst>
              <a:path w="9407525">
                <a:moveTo>
                  <a:pt x="0" y="0"/>
                </a:moveTo>
                <a:lnTo>
                  <a:pt x="9407271" y="0"/>
                </a:lnTo>
              </a:path>
            </a:pathLst>
          </a:custGeom>
          <a:ln w="15240">
            <a:solidFill>
              <a:srgbClr val="83992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58848" y="969340"/>
            <a:ext cx="9274302" cy="1247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3351" y="2630042"/>
            <a:ext cx="9199245" cy="1652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536191"/>
            <a:ext cx="12192000" cy="3850004"/>
            <a:chOff x="0" y="1536191"/>
            <a:chExt cx="12192000" cy="3850004"/>
          </a:xfrm>
        </p:grpSpPr>
        <p:sp>
          <p:nvSpPr>
            <p:cNvPr id="4" name="object 4"/>
            <p:cNvSpPr/>
            <p:nvPr/>
          </p:nvSpPr>
          <p:spPr>
            <a:xfrm>
              <a:off x="2330195" y="1543811"/>
              <a:ext cx="7543800" cy="3834765"/>
            </a:xfrm>
            <a:custGeom>
              <a:avLst/>
              <a:gdLst/>
              <a:ahLst/>
              <a:cxnLst/>
              <a:rect l="l" t="t" r="r" b="b"/>
              <a:pathLst>
                <a:path w="7543800" h="3834765">
                  <a:moveTo>
                    <a:pt x="0" y="3834384"/>
                  </a:moveTo>
                  <a:lnTo>
                    <a:pt x="7543800" y="3834384"/>
                  </a:lnTo>
                  <a:lnTo>
                    <a:pt x="7543800" y="0"/>
                  </a:lnTo>
                  <a:lnTo>
                    <a:pt x="0" y="0"/>
                  </a:lnTo>
                  <a:lnTo>
                    <a:pt x="0" y="3834384"/>
                  </a:lnTo>
                  <a:close/>
                </a:path>
              </a:pathLst>
            </a:custGeom>
            <a:ln w="15240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48583"/>
              <a:ext cx="2459736" cy="6126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35311" y="3148583"/>
              <a:ext cx="2456686" cy="61264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92907" y="3525012"/>
              <a:ext cx="6816090" cy="0"/>
            </a:xfrm>
            <a:custGeom>
              <a:avLst/>
              <a:gdLst/>
              <a:ahLst/>
              <a:cxnLst/>
              <a:rect l="l" t="t" r="r" b="b"/>
              <a:pathLst>
                <a:path w="6816090">
                  <a:moveTo>
                    <a:pt x="0" y="0"/>
                  </a:moveTo>
                  <a:lnTo>
                    <a:pt x="6815709" y="0"/>
                  </a:lnTo>
                </a:path>
              </a:pathLst>
            </a:custGeom>
            <a:ln w="15240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802382" y="1628343"/>
            <a:ext cx="65995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0505" marR="5080" indent="-1487805">
              <a:lnSpc>
                <a:spcPct val="100000"/>
              </a:lnSpc>
              <a:spcBef>
                <a:spcPts val="100"/>
              </a:spcBef>
            </a:pPr>
            <a:r>
              <a:rPr sz="5400" spc="-165" dirty="0"/>
              <a:t>Bharatiya</a:t>
            </a:r>
            <a:r>
              <a:rPr sz="5400" spc="-35" dirty="0"/>
              <a:t> </a:t>
            </a:r>
            <a:r>
              <a:rPr sz="5400" spc="-225" dirty="0"/>
              <a:t>Nyaya</a:t>
            </a:r>
            <a:r>
              <a:rPr sz="5400" spc="-5" dirty="0"/>
              <a:t> </a:t>
            </a:r>
            <a:r>
              <a:rPr sz="5400" spc="-150" dirty="0"/>
              <a:t>Sanhita: </a:t>
            </a:r>
            <a:r>
              <a:rPr sz="5400" spc="-1335" dirty="0"/>
              <a:t> </a:t>
            </a:r>
            <a:r>
              <a:rPr sz="5400" spc="-95" dirty="0"/>
              <a:t>An</a:t>
            </a:r>
            <a:r>
              <a:rPr sz="5400" spc="-15" dirty="0"/>
              <a:t> </a:t>
            </a:r>
            <a:r>
              <a:rPr sz="5400" spc="-100" dirty="0"/>
              <a:t>Overview</a:t>
            </a:r>
            <a:endParaRPr sz="5400"/>
          </a:p>
        </p:txBody>
      </p:sp>
      <p:sp>
        <p:nvSpPr>
          <p:cNvPr id="9" name="object 9"/>
          <p:cNvSpPr txBox="1"/>
          <p:nvPr/>
        </p:nvSpPr>
        <p:spPr>
          <a:xfrm>
            <a:off x="2459737" y="3535349"/>
            <a:ext cx="7414258" cy="1311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1565" marR="1083945" indent="3175" algn="ctr">
              <a:lnSpc>
                <a:spcPct val="133500"/>
              </a:lnSpc>
              <a:spcBef>
                <a:spcPts val="95"/>
              </a:spcBef>
            </a:pPr>
            <a:r>
              <a:rPr lang="en-US" sz="2100" dirty="0">
                <a:latin typeface="Times New Roman"/>
                <a:cs typeface="Times New Roman"/>
              </a:rPr>
              <a:t>By </a:t>
            </a:r>
            <a:r>
              <a:rPr lang="en-US" sz="2100" dirty="0" err="1">
                <a:latin typeface="Times New Roman"/>
                <a:cs typeface="Times New Roman"/>
              </a:rPr>
              <a:t>Khushbu</a:t>
            </a:r>
            <a:r>
              <a:rPr lang="en-US" sz="2100" dirty="0">
                <a:latin typeface="Times New Roman"/>
                <a:cs typeface="Times New Roman"/>
              </a:rPr>
              <a:t> Prasad</a:t>
            </a:r>
            <a:br>
              <a:rPr lang="en-US" sz="2100" dirty="0">
                <a:latin typeface="Times New Roman"/>
                <a:cs typeface="Times New Roman"/>
              </a:rPr>
            </a:br>
            <a:r>
              <a:rPr lang="en-US" sz="2100" dirty="0">
                <a:latin typeface="Times New Roman"/>
                <a:cs typeface="Times New Roman"/>
              </a:rPr>
              <a:t>Assistant Professor, </a:t>
            </a:r>
            <a:br>
              <a:rPr lang="en-US" sz="2100" dirty="0">
                <a:latin typeface="Times New Roman"/>
                <a:cs typeface="Times New Roman"/>
              </a:rPr>
            </a:br>
            <a:r>
              <a:rPr lang="en-US" sz="2100" dirty="0">
                <a:latin typeface="Times New Roman"/>
                <a:cs typeface="Times New Roman"/>
              </a:rPr>
              <a:t>Amity Law School, Amity University Patna</a:t>
            </a:r>
            <a:endParaRPr sz="2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18415" algn="ctr">
              <a:lnSpc>
                <a:spcPct val="100000"/>
              </a:lnSpc>
              <a:spcBef>
                <a:spcPts val="2715"/>
              </a:spcBef>
            </a:pPr>
            <a:r>
              <a:rPr sz="2800" spc="340" dirty="0">
                <a:solidFill>
                  <a:srgbClr val="252525"/>
                </a:solidFill>
              </a:rPr>
              <a:t>INTENDED</a:t>
            </a:r>
            <a:r>
              <a:rPr sz="2800" spc="285" dirty="0">
                <a:solidFill>
                  <a:srgbClr val="252525"/>
                </a:solidFill>
              </a:rPr>
              <a:t> </a:t>
            </a:r>
            <a:r>
              <a:rPr sz="2800" spc="265" dirty="0">
                <a:solidFill>
                  <a:srgbClr val="252525"/>
                </a:solidFill>
              </a:rPr>
              <a:t>GOALS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249170" y="2651505"/>
            <a:ext cx="7694295" cy="1838325"/>
            <a:chOff x="2249170" y="2651505"/>
            <a:chExt cx="7694295" cy="1838325"/>
          </a:xfrm>
        </p:grpSpPr>
        <p:sp>
          <p:nvSpPr>
            <p:cNvPr id="4" name="object 4"/>
            <p:cNvSpPr/>
            <p:nvPr/>
          </p:nvSpPr>
          <p:spPr>
            <a:xfrm>
              <a:off x="2255520" y="4038600"/>
              <a:ext cx="7681595" cy="444500"/>
            </a:xfrm>
            <a:custGeom>
              <a:avLst/>
              <a:gdLst/>
              <a:ahLst/>
              <a:cxnLst/>
              <a:rect l="l" t="t" r="r" b="b"/>
              <a:pathLst>
                <a:path w="7681595" h="444500">
                  <a:moveTo>
                    <a:pt x="3840479" y="0"/>
                  </a:moveTo>
                  <a:lnTo>
                    <a:pt x="3840479" y="222250"/>
                  </a:lnTo>
                  <a:lnTo>
                    <a:pt x="7681468" y="222250"/>
                  </a:lnTo>
                  <a:lnTo>
                    <a:pt x="7681468" y="444373"/>
                  </a:lnTo>
                </a:path>
                <a:path w="7681595" h="444500">
                  <a:moveTo>
                    <a:pt x="3840479" y="0"/>
                  </a:moveTo>
                  <a:lnTo>
                    <a:pt x="3840479" y="222250"/>
                  </a:lnTo>
                  <a:lnTo>
                    <a:pt x="5120766" y="222250"/>
                  </a:lnTo>
                  <a:lnTo>
                    <a:pt x="5120766" y="444373"/>
                  </a:lnTo>
                </a:path>
                <a:path w="7681595" h="444500">
                  <a:moveTo>
                    <a:pt x="3840606" y="0"/>
                  </a:moveTo>
                  <a:lnTo>
                    <a:pt x="3840606" y="222250"/>
                  </a:lnTo>
                  <a:lnTo>
                    <a:pt x="2560320" y="222250"/>
                  </a:lnTo>
                  <a:lnTo>
                    <a:pt x="2560320" y="444373"/>
                  </a:lnTo>
                </a:path>
                <a:path w="7681595" h="444500">
                  <a:moveTo>
                    <a:pt x="3840988" y="0"/>
                  </a:moveTo>
                  <a:lnTo>
                    <a:pt x="3840988" y="222250"/>
                  </a:lnTo>
                  <a:lnTo>
                    <a:pt x="0" y="222250"/>
                  </a:lnTo>
                  <a:lnTo>
                    <a:pt x="0" y="444373"/>
                  </a:lnTo>
                </a:path>
              </a:pathLst>
            </a:custGeom>
            <a:ln w="12192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6655" y="2657855"/>
              <a:ext cx="3218815" cy="1381125"/>
            </a:xfrm>
            <a:custGeom>
              <a:avLst/>
              <a:gdLst/>
              <a:ahLst/>
              <a:cxnLst/>
              <a:rect l="l" t="t" r="r" b="b"/>
              <a:pathLst>
                <a:path w="3218815" h="1381125">
                  <a:moveTo>
                    <a:pt x="2988564" y="0"/>
                  </a:moveTo>
                  <a:lnTo>
                    <a:pt x="230124" y="0"/>
                  </a:lnTo>
                  <a:lnTo>
                    <a:pt x="183736" y="4673"/>
                  </a:lnTo>
                  <a:lnTo>
                    <a:pt x="140535" y="18079"/>
                  </a:lnTo>
                  <a:lnTo>
                    <a:pt x="101444" y="39292"/>
                  </a:lnTo>
                  <a:lnTo>
                    <a:pt x="67389" y="67389"/>
                  </a:lnTo>
                  <a:lnTo>
                    <a:pt x="39292" y="101444"/>
                  </a:lnTo>
                  <a:lnTo>
                    <a:pt x="18079" y="140535"/>
                  </a:lnTo>
                  <a:lnTo>
                    <a:pt x="4673" y="183736"/>
                  </a:lnTo>
                  <a:lnTo>
                    <a:pt x="0" y="230124"/>
                  </a:lnTo>
                  <a:lnTo>
                    <a:pt x="0" y="1150620"/>
                  </a:lnTo>
                  <a:lnTo>
                    <a:pt x="4673" y="1197007"/>
                  </a:lnTo>
                  <a:lnTo>
                    <a:pt x="18079" y="1240208"/>
                  </a:lnTo>
                  <a:lnTo>
                    <a:pt x="39292" y="1279299"/>
                  </a:lnTo>
                  <a:lnTo>
                    <a:pt x="67389" y="1313354"/>
                  </a:lnTo>
                  <a:lnTo>
                    <a:pt x="101444" y="1341451"/>
                  </a:lnTo>
                  <a:lnTo>
                    <a:pt x="140535" y="1362664"/>
                  </a:lnTo>
                  <a:lnTo>
                    <a:pt x="183736" y="1376070"/>
                  </a:lnTo>
                  <a:lnTo>
                    <a:pt x="230124" y="1380744"/>
                  </a:lnTo>
                  <a:lnTo>
                    <a:pt x="2988564" y="1380744"/>
                  </a:lnTo>
                  <a:lnTo>
                    <a:pt x="3034951" y="1376070"/>
                  </a:lnTo>
                  <a:lnTo>
                    <a:pt x="3078152" y="1362664"/>
                  </a:lnTo>
                  <a:lnTo>
                    <a:pt x="3117243" y="1341451"/>
                  </a:lnTo>
                  <a:lnTo>
                    <a:pt x="3151298" y="1313354"/>
                  </a:lnTo>
                  <a:lnTo>
                    <a:pt x="3179395" y="1279299"/>
                  </a:lnTo>
                  <a:lnTo>
                    <a:pt x="3200608" y="1240208"/>
                  </a:lnTo>
                  <a:lnTo>
                    <a:pt x="3214014" y="1197007"/>
                  </a:lnTo>
                  <a:lnTo>
                    <a:pt x="3218688" y="1150620"/>
                  </a:lnTo>
                  <a:lnTo>
                    <a:pt x="3218688" y="230124"/>
                  </a:lnTo>
                  <a:lnTo>
                    <a:pt x="3214014" y="183736"/>
                  </a:lnTo>
                  <a:lnTo>
                    <a:pt x="3200608" y="140535"/>
                  </a:lnTo>
                  <a:lnTo>
                    <a:pt x="3179395" y="101444"/>
                  </a:lnTo>
                  <a:lnTo>
                    <a:pt x="3151298" y="67389"/>
                  </a:lnTo>
                  <a:lnTo>
                    <a:pt x="3117243" y="39292"/>
                  </a:lnTo>
                  <a:lnTo>
                    <a:pt x="3078152" y="18079"/>
                  </a:lnTo>
                  <a:lnTo>
                    <a:pt x="3034951" y="4673"/>
                  </a:lnTo>
                  <a:lnTo>
                    <a:pt x="2988564" y="0"/>
                  </a:lnTo>
                  <a:close/>
                </a:path>
              </a:pathLst>
            </a:custGeom>
            <a:solidFill>
              <a:srgbClr val="9437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86655" y="2657855"/>
              <a:ext cx="3218815" cy="1381125"/>
            </a:xfrm>
            <a:custGeom>
              <a:avLst/>
              <a:gdLst/>
              <a:ahLst/>
              <a:cxnLst/>
              <a:rect l="l" t="t" r="r" b="b"/>
              <a:pathLst>
                <a:path w="3218815" h="1381125">
                  <a:moveTo>
                    <a:pt x="0" y="230124"/>
                  </a:moveTo>
                  <a:lnTo>
                    <a:pt x="4673" y="183736"/>
                  </a:lnTo>
                  <a:lnTo>
                    <a:pt x="18079" y="140535"/>
                  </a:lnTo>
                  <a:lnTo>
                    <a:pt x="39292" y="101444"/>
                  </a:lnTo>
                  <a:lnTo>
                    <a:pt x="67389" y="67389"/>
                  </a:lnTo>
                  <a:lnTo>
                    <a:pt x="101444" y="39292"/>
                  </a:lnTo>
                  <a:lnTo>
                    <a:pt x="140535" y="18079"/>
                  </a:lnTo>
                  <a:lnTo>
                    <a:pt x="183736" y="4673"/>
                  </a:lnTo>
                  <a:lnTo>
                    <a:pt x="230124" y="0"/>
                  </a:lnTo>
                  <a:lnTo>
                    <a:pt x="2988564" y="0"/>
                  </a:lnTo>
                  <a:lnTo>
                    <a:pt x="3034951" y="4673"/>
                  </a:lnTo>
                  <a:lnTo>
                    <a:pt x="3078152" y="18079"/>
                  </a:lnTo>
                  <a:lnTo>
                    <a:pt x="3117243" y="39292"/>
                  </a:lnTo>
                  <a:lnTo>
                    <a:pt x="3151298" y="67389"/>
                  </a:lnTo>
                  <a:lnTo>
                    <a:pt x="3179395" y="101444"/>
                  </a:lnTo>
                  <a:lnTo>
                    <a:pt x="3200608" y="140535"/>
                  </a:lnTo>
                  <a:lnTo>
                    <a:pt x="3214014" y="183736"/>
                  </a:lnTo>
                  <a:lnTo>
                    <a:pt x="3218688" y="230124"/>
                  </a:lnTo>
                  <a:lnTo>
                    <a:pt x="3218688" y="1150620"/>
                  </a:lnTo>
                  <a:lnTo>
                    <a:pt x="3214014" y="1197007"/>
                  </a:lnTo>
                  <a:lnTo>
                    <a:pt x="3200608" y="1240208"/>
                  </a:lnTo>
                  <a:lnTo>
                    <a:pt x="3179395" y="1279299"/>
                  </a:lnTo>
                  <a:lnTo>
                    <a:pt x="3151298" y="1313354"/>
                  </a:lnTo>
                  <a:lnTo>
                    <a:pt x="3117243" y="1341451"/>
                  </a:lnTo>
                  <a:lnTo>
                    <a:pt x="3078152" y="1362664"/>
                  </a:lnTo>
                  <a:lnTo>
                    <a:pt x="3034951" y="1376070"/>
                  </a:lnTo>
                  <a:lnTo>
                    <a:pt x="2988564" y="1380744"/>
                  </a:lnTo>
                  <a:lnTo>
                    <a:pt x="230124" y="1380744"/>
                  </a:lnTo>
                  <a:lnTo>
                    <a:pt x="183736" y="1376070"/>
                  </a:lnTo>
                  <a:lnTo>
                    <a:pt x="140535" y="1362664"/>
                  </a:lnTo>
                  <a:lnTo>
                    <a:pt x="101444" y="1341451"/>
                  </a:lnTo>
                  <a:lnTo>
                    <a:pt x="67389" y="1313354"/>
                  </a:lnTo>
                  <a:lnTo>
                    <a:pt x="39292" y="1279299"/>
                  </a:lnTo>
                  <a:lnTo>
                    <a:pt x="18079" y="1240208"/>
                  </a:lnTo>
                  <a:lnTo>
                    <a:pt x="4673" y="1197007"/>
                  </a:lnTo>
                  <a:lnTo>
                    <a:pt x="0" y="1150620"/>
                  </a:lnTo>
                  <a:lnTo>
                    <a:pt x="0" y="23012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40909" y="2780487"/>
            <a:ext cx="2712085" cy="10680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065" marR="5080" algn="ctr">
              <a:lnSpc>
                <a:spcPct val="86800"/>
              </a:lnSpc>
              <a:spcBef>
                <a:spcPts val="495"/>
              </a:spcBef>
            </a:pPr>
            <a:r>
              <a:rPr sz="2500" spc="-3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5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24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2500" spc="-1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13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2500" spc="-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5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15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-145" dirty="0">
                <a:solidFill>
                  <a:srgbClr val="FFFFFF"/>
                </a:solidFill>
                <a:latin typeface="Trebuchet MS"/>
                <a:cs typeface="Trebuchet MS"/>
              </a:rPr>
              <a:t>he</a:t>
            </a:r>
            <a:r>
              <a:rPr sz="25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135" dirty="0">
                <a:solidFill>
                  <a:srgbClr val="FFFFFF"/>
                </a:solidFill>
                <a:latin typeface="Trebuchet MS"/>
                <a:cs typeface="Trebuchet MS"/>
              </a:rPr>
              <a:t>crimin</a:t>
            </a:r>
            <a:r>
              <a:rPr sz="2500" spc="-1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195" dirty="0">
                <a:solidFill>
                  <a:srgbClr val="FFFFFF"/>
                </a:solidFill>
                <a:latin typeface="Trebuchet MS"/>
                <a:cs typeface="Trebuchet MS"/>
              </a:rPr>
              <a:t>l  </a:t>
            </a:r>
            <a:r>
              <a:rPr sz="2500" spc="-185" dirty="0">
                <a:solidFill>
                  <a:srgbClr val="FFFFFF"/>
                </a:solidFill>
                <a:latin typeface="Trebuchet MS"/>
                <a:cs typeface="Trebuchet MS"/>
              </a:rPr>
              <a:t>jus</a:t>
            </a:r>
            <a:r>
              <a:rPr sz="2500" spc="-1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1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500" spc="-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9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500" spc="-10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2500" spc="-11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5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-160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25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500" spc="-30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25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15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he  </a:t>
            </a:r>
            <a:r>
              <a:rPr sz="2500" spc="-80" dirty="0">
                <a:solidFill>
                  <a:srgbClr val="FFFFFF"/>
                </a:solidFill>
                <a:latin typeface="Trebuchet MS"/>
                <a:cs typeface="Trebuchet MS"/>
              </a:rPr>
              <a:t>country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1513" y="4474209"/>
            <a:ext cx="2128520" cy="1073785"/>
            <a:chOff x="1191513" y="4474209"/>
            <a:chExt cx="2128520" cy="1073785"/>
          </a:xfrm>
        </p:grpSpPr>
        <p:sp>
          <p:nvSpPr>
            <p:cNvPr id="9" name="object 9"/>
            <p:cNvSpPr/>
            <p:nvPr/>
          </p:nvSpPr>
          <p:spPr>
            <a:xfrm>
              <a:off x="119786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8" y="0"/>
                  </a:moveTo>
                  <a:lnTo>
                    <a:pt x="176784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30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30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4" y="1060703"/>
                  </a:lnTo>
                  <a:lnTo>
                    <a:pt x="1938528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2" y="973158"/>
                  </a:lnTo>
                  <a:lnTo>
                    <a:pt x="2108999" y="930925"/>
                  </a:lnTo>
                  <a:lnTo>
                    <a:pt x="2115312" y="883919"/>
                  </a:lnTo>
                  <a:lnTo>
                    <a:pt x="2115312" y="176783"/>
                  </a:lnTo>
                  <a:lnTo>
                    <a:pt x="2108999" y="129778"/>
                  </a:lnTo>
                  <a:lnTo>
                    <a:pt x="2091181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8" y="0"/>
                  </a:lnTo>
                  <a:close/>
                </a:path>
              </a:pathLst>
            </a:custGeom>
            <a:solidFill>
              <a:srgbClr val="90C5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786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30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4" y="0"/>
                  </a:lnTo>
                  <a:lnTo>
                    <a:pt x="1938528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1" y="87545"/>
                  </a:lnTo>
                  <a:lnTo>
                    <a:pt x="2108999" y="129778"/>
                  </a:lnTo>
                  <a:lnTo>
                    <a:pt x="2115312" y="176783"/>
                  </a:lnTo>
                  <a:lnTo>
                    <a:pt x="2115312" y="883919"/>
                  </a:lnTo>
                  <a:lnTo>
                    <a:pt x="2108999" y="930925"/>
                  </a:lnTo>
                  <a:lnTo>
                    <a:pt x="2091182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8" y="1060703"/>
                  </a:lnTo>
                  <a:lnTo>
                    <a:pt x="176784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30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79397" y="4611370"/>
            <a:ext cx="1949450" cy="735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619125" marR="5080" indent="-607060">
              <a:lnSpc>
                <a:spcPts val="2590"/>
              </a:lnSpc>
              <a:spcBef>
                <a:spcPts val="525"/>
              </a:spcBef>
            </a:pPr>
            <a:r>
              <a:rPr sz="2500" spc="-3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-1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500" spc="-14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500" spc="-70" dirty="0">
                <a:solidFill>
                  <a:srgbClr val="FFFFFF"/>
                </a:solidFill>
                <a:latin typeface="Trebuchet MS"/>
                <a:cs typeface="Trebuchet MS"/>
              </a:rPr>
              <a:t>hn</a:t>
            </a:r>
            <a:r>
              <a:rPr sz="2500" spc="-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lo</a:t>
            </a:r>
            <a:r>
              <a:rPr sz="2500" spc="-15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1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500" spc="-2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20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500" spc="-21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500" spc="-105" dirty="0">
                <a:solidFill>
                  <a:srgbClr val="FFFFFF"/>
                </a:solidFill>
                <a:latin typeface="Trebuchet MS"/>
                <a:cs typeface="Trebuchet MS"/>
              </a:rPr>
              <a:t>y  </a:t>
            </a:r>
            <a:r>
              <a:rPr sz="2500" spc="-170" dirty="0">
                <a:solidFill>
                  <a:srgbClr val="FFFFFF"/>
                </a:solidFill>
                <a:latin typeface="Trebuchet MS"/>
                <a:cs typeface="Trebuchet MS"/>
              </a:rPr>
              <a:t>adept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51834" y="4474209"/>
            <a:ext cx="2128520" cy="1073785"/>
            <a:chOff x="3751834" y="4474209"/>
            <a:chExt cx="2128520" cy="1073785"/>
          </a:xfrm>
        </p:grpSpPr>
        <p:sp>
          <p:nvSpPr>
            <p:cNvPr id="13" name="object 13"/>
            <p:cNvSpPr/>
            <p:nvPr/>
          </p:nvSpPr>
          <p:spPr>
            <a:xfrm>
              <a:off x="3758184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7" y="0"/>
                  </a:moveTo>
                  <a:lnTo>
                    <a:pt x="176783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29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29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3" y="1060703"/>
                  </a:lnTo>
                  <a:lnTo>
                    <a:pt x="1938527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2" y="973158"/>
                  </a:lnTo>
                  <a:lnTo>
                    <a:pt x="2108999" y="930925"/>
                  </a:lnTo>
                  <a:lnTo>
                    <a:pt x="2115312" y="883919"/>
                  </a:lnTo>
                  <a:lnTo>
                    <a:pt x="2115312" y="176783"/>
                  </a:lnTo>
                  <a:lnTo>
                    <a:pt x="2108999" y="129778"/>
                  </a:lnTo>
                  <a:lnTo>
                    <a:pt x="2091182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7" y="0"/>
                  </a:lnTo>
                  <a:close/>
                </a:path>
              </a:pathLst>
            </a:custGeom>
            <a:solidFill>
              <a:srgbClr val="B8C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58184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29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3" y="0"/>
                  </a:lnTo>
                  <a:lnTo>
                    <a:pt x="1938527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2" y="87545"/>
                  </a:lnTo>
                  <a:lnTo>
                    <a:pt x="2108999" y="129778"/>
                  </a:lnTo>
                  <a:lnTo>
                    <a:pt x="2115312" y="176783"/>
                  </a:lnTo>
                  <a:lnTo>
                    <a:pt x="2115312" y="883919"/>
                  </a:lnTo>
                  <a:lnTo>
                    <a:pt x="2108999" y="930925"/>
                  </a:lnTo>
                  <a:lnTo>
                    <a:pt x="2091182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7" y="1060703"/>
                  </a:lnTo>
                  <a:lnTo>
                    <a:pt x="176783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29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042028" y="4611370"/>
            <a:ext cx="1544955" cy="735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86055" marR="5080" indent="-173990">
              <a:lnSpc>
                <a:spcPts val="2590"/>
              </a:lnSpc>
              <a:spcBef>
                <a:spcPts val="525"/>
              </a:spcBef>
            </a:pPr>
            <a:r>
              <a:rPr sz="2500" spc="-254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-10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500" spc="-1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140" dirty="0">
                <a:solidFill>
                  <a:srgbClr val="FFFFFF"/>
                </a:solidFill>
                <a:latin typeface="Trebuchet MS"/>
                <a:cs typeface="Trebuchet MS"/>
              </a:rPr>
              <a:t>nsp</a:t>
            </a:r>
            <a:r>
              <a:rPr sz="2500" spc="-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500" spc="-130" dirty="0">
                <a:solidFill>
                  <a:srgbClr val="FFFFFF"/>
                </a:solidFill>
                <a:latin typeface="Trebuchet MS"/>
                <a:cs typeface="Trebuchet MS"/>
              </a:rPr>
              <a:t>ent  </a:t>
            </a:r>
            <a:r>
              <a:rPr sz="2500" spc="-2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nd</a:t>
            </a:r>
            <a:r>
              <a:rPr sz="25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500" spc="-17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2500" spc="-6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229" dirty="0">
                <a:solidFill>
                  <a:srgbClr val="FFFFFF"/>
                </a:solidFill>
                <a:latin typeface="Trebuchet MS"/>
                <a:cs typeface="Trebuchet MS"/>
              </a:rPr>
              <a:t>ft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312153" y="4474209"/>
            <a:ext cx="2128520" cy="1073785"/>
            <a:chOff x="6312153" y="4474209"/>
            <a:chExt cx="2128520" cy="1073785"/>
          </a:xfrm>
        </p:grpSpPr>
        <p:sp>
          <p:nvSpPr>
            <p:cNvPr id="17" name="object 17"/>
            <p:cNvSpPr/>
            <p:nvPr/>
          </p:nvSpPr>
          <p:spPr>
            <a:xfrm>
              <a:off x="631850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7" y="0"/>
                  </a:moveTo>
                  <a:lnTo>
                    <a:pt x="176784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29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29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4" y="1060703"/>
                  </a:lnTo>
                  <a:lnTo>
                    <a:pt x="1938527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2" y="973158"/>
                  </a:lnTo>
                  <a:lnTo>
                    <a:pt x="2108999" y="930925"/>
                  </a:lnTo>
                  <a:lnTo>
                    <a:pt x="2115312" y="883919"/>
                  </a:lnTo>
                  <a:lnTo>
                    <a:pt x="2115312" y="176783"/>
                  </a:lnTo>
                  <a:lnTo>
                    <a:pt x="2108999" y="129778"/>
                  </a:lnTo>
                  <a:lnTo>
                    <a:pt x="2091182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7" y="0"/>
                  </a:lnTo>
                  <a:close/>
                </a:path>
              </a:pathLst>
            </a:custGeom>
            <a:solidFill>
              <a:srgbClr val="A796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18503" y="4480559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29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4" y="0"/>
                  </a:lnTo>
                  <a:lnTo>
                    <a:pt x="1938527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2" y="87545"/>
                  </a:lnTo>
                  <a:lnTo>
                    <a:pt x="2108999" y="129778"/>
                  </a:lnTo>
                  <a:lnTo>
                    <a:pt x="2115312" y="176783"/>
                  </a:lnTo>
                  <a:lnTo>
                    <a:pt x="2115312" y="883919"/>
                  </a:lnTo>
                  <a:lnTo>
                    <a:pt x="2108999" y="930925"/>
                  </a:lnTo>
                  <a:lnTo>
                    <a:pt x="2091182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7" y="1060703"/>
                  </a:lnTo>
                  <a:lnTo>
                    <a:pt x="176784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29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39230" y="4611370"/>
            <a:ext cx="1677035" cy="735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6830" marR="5080" indent="-24765">
              <a:lnSpc>
                <a:spcPts val="2590"/>
              </a:lnSpc>
              <a:spcBef>
                <a:spcPts val="525"/>
              </a:spcBef>
            </a:pPr>
            <a:r>
              <a:rPr sz="2500" spc="2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500" spc="-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500" spc="-185" dirty="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sz="2500" spc="-9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170" dirty="0">
                <a:solidFill>
                  <a:srgbClr val="FFFFFF"/>
                </a:solidFill>
                <a:latin typeface="Trebuchet MS"/>
                <a:cs typeface="Trebuchet MS"/>
              </a:rPr>
              <a:t>ble</a:t>
            </a:r>
            <a:r>
              <a:rPr sz="25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2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500" spc="-95" dirty="0">
                <a:solidFill>
                  <a:srgbClr val="FFFFFF"/>
                </a:solidFill>
                <a:latin typeface="Trebuchet MS"/>
                <a:cs typeface="Trebuchet MS"/>
              </a:rPr>
              <a:t>nd  </a:t>
            </a:r>
            <a:r>
              <a:rPr sz="2500" spc="-110" dirty="0">
                <a:solidFill>
                  <a:srgbClr val="FFFFFF"/>
                </a:solidFill>
                <a:latin typeface="Trebuchet MS"/>
                <a:cs typeface="Trebuchet MS"/>
              </a:rPr>
              <a:t>Accountable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872728" y="4474464"/>
            <a:ext cx="2127885" cy="1073150"/>
            <a:chOff x="8872728" y="4474464"/>
            <a:chExt cx="2127885" cy="1073150"/>
          </a:xfrm>
        </p:grpSpPr>
        <p:sp>
          <p:nvSpPr>
            <p:cNvPr id="21" name="object 21"/>
            <p:cNvSpPr/>
            <p:nvPr/>
          </p:nvSpPr>
          <p:spPr>
            <a:xfrm>
              <a:off x="8878824" y="4480560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1938527" y="0"/>
                  </a:moveTo>
                  <a:lnTo>
                    <a:pt x="176783" y="0"/>
                  </a:lnTo>
                  <a:lnTo>
                    <a:pt x="129778" y="6312"/>
                  </a:lnTo>
                  <a:lnTo>
                    <a:pt x="87545" y="24130"/>
                  </a:lnTo>
                  <a:lnTo>
                    <a:pt x="51768" y="51768"/>
                  </a:lnTo>
                  <a:lnTo>
                    <a:pt x="24129" y="87545"/>
                  </a:lnTo>
                  <a:lnTo>
                    <a:pt x="6312" y="129778"/>
                  </a:lnTo>
                  <a:lnTo>
                    <a:pt x="0" y="176783"/>
                  </a:lnTo>
                  <a:lnTo>
                    <a:pt x="0" y="883919"/>
                  </a:lnTo>
                  <a:lnTo>
                    <a:pt x="6312" y="930925"/>
                  </a:lnTo>
                  <a:lnTo>
                    <a:pt x="24129" y="973158"/>
                  </a:lnTo>
                  <a:lnTo>
                    <a:pt x="51768" y="1008935"/>
                  </a:lnTo>
                  <a:lnTo>
                    <a:pt x="87545" y="1036573"/>
                  </a:lnTo>
                  <a:lnTo>
                    <a:pt x="129778" y="1054391"/>
                  </a:lnTo>
                  <a:lnTo>
                    <a:pt x="176783" y="1060703"/>
                  </a:lnTo>
                  <a:lnTo>
                    <a:pt x="1938527" y="1060703"/>
                  </a:lnTo>
                  <a:lnTo>
                    <a:pt x="1985533" y="1054391"/>
                  </a:lnTo>
                  <a:lnTo>
                    <a:pt x="2027766" y="1036573"/>
                  </a:lnTo>
                  <a:lnTo>
                    <a:pt x="2063543" y="1008935"/>
                  </a:lnTo>
                  <a:lnTo>
                    <a:pt x="2091181" y="973158"/>
                  </a:lnTo>
                  <a:lnTo>
                    <a:pt x="2108999" y="930925"/>
                  </a:lnTo>
                  <a:lnTo>
                    <a:pt x="2115311" y="883919"/>
                  </a:lnTo>
                  <a:lnTo>
                    <a:pt x="2115311" y="176783"/>
                  </a:lnTo>
                  <a:lnTo>
                    <a:pt x="2108999" y="129778"/>
                  </a:lnTo>
                  <a:lnTo>
                    <a:pt x="2091182" y="87545"/>
                  </a:lnTo>
                  <a:lnTo>
                    <a:pt x="2063543" y="51768"/>
                  </a:lnTo>
                  <a:lnTo>
                    <a:pt x="2027766" y="24130"/>
                  </a:lnTo>
                  <a:lnTo>
                    <a:pt x="1985533" y="6312"/>
                  </a:lnTo>
                  <a:lnTo>
                    <a:pt x="1938527" y="0"/>
                  </a:lnTo>
                  <a:close/>
                </a:path>
              </a:pathLst>
            </a:custGeom>
            <a:solidFill>
              <a:srgbClr val="CC6F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878824" y="4480560"/>
              <a:ext cx="2115820" cy="1061085"/>
            </a:xfrm>
            <a:custGeom>
              <a:avLst/>
              <a:gdLst/>
              <a:ahLst/>
              <a:cxnLst/>
              <a:rect l="l" t="t" r="r" b="b"/>
              <a:pathLst>
                <a:path w="2115820" h="1061085">
                  <a:moveTo>
                    <a:pt x="0" y="176783"/>
                  </a:moveTo>
                  <a:lnTo>
                    <a:pt x="6312" y="129778"/>
                  </a:lnTo>
                  <a:lnTo>
                    <a:pt x="24129" y="87545"/>
                  </a:lnTo>
                  <a:lnTo>
                    <a:pt x="51768" y="51768"/>
                  </a:lnTo>
                  <a:lnTo>
                    <a:pt x="87545" y="24130"/>
                  </a:lnTo>
                  <a:lnTo>
                    <a:pt x="129778" y="6312"/>
                  </a:lnTo>
                  <a:lnTo>
                    <a:pt x="176783" y="0"/>
                  </a:lnTo>
                  <a:lnTo>
                    <a:pt x="1938527" y="0"/>
                  </a:lnTo>
                  <a:lnTo>
                    <a:pt x="1985533" y="6312"/>
                  </a:lnTo>
                  <a:lnTo>
                    <a:pt x="2027766" y="24130"/>
                  </a:lnTo>
                  <a:lnTo>
                    <a:pt x="2063543" y="51768"/>
                  </a:lnTo>
                  <a:lnTo>
                    <a:pt x="2091182" y="87545"/>
                  </a:lnTo>
                  <a:lnTo>
                    <a:pt x="2108999" y="129778"/>
                  </a:lnTo>
                  <a:lnTo>
                    <a:pt x="2115311" y="176783"/>
                  </a:lnTo>
                  <a:lnTo>
                    <a:pt x="2115311" y="883919"/>
                  </a:lnTo>
                  <a:lnTo>
                    <a:pt x="2108999" y="930925"/>
                  </a:lnTo>
                  <a:lnTo>
                    <a:pt x="2091181" y="973158"/>
                  </a:lnTo>
                  <a:lnTo>
                    <a:pt x="2063543" y="1008935"/>
                  </a:lnTo>
                  <a:lnTo>
                    <a:pt x="2027766" y="1036573"/>
                  </a:lnTo>
                  <a:lnTo>
                    <a:pt x="1985533" y="1054391"/>
                  </a:lnTo>
                  <a:lnTo>
                    <a:pt x="1938527" y="1060703"/>
                  </a:lnTo>
                  <a:lnTo>
                    <a:pt x="176783" y="1060703"/>
                  </a:lnTo>
                  <a:lnTo>
                    <a:pt x="129778" y="1054391"/>
                  </a:lnTo>
                  <a:lnTo>
                    <a:pt x="87545" y="1036573"/>
                  </a:lnTo>
                  <a:lnTo>
                    <a:pt x="51768" y="1008935"/>
                  </a:lnTo>
                  <a:lnTo>
                    <a:pt x="24129" y="973158"/>
                  </a:lnTo>
                  <a:lnTo>
                    <a:pt x="6312" y="930925"/>
                  </a:lnTo>
                  <a:lnTo>
                    <a:pt x="0" y="883919"/>
                  </a:lnTo>
                  <a:lnTo>
                    <a:pt x="0" y="17678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033509" y="4777232"/>
            <a:ext cx="18103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620" dirty="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us</a:t>
            </a:r>
            <a:r>
              <a:rPr sz="2500" spc="-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500" spc="-1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2500" spc="-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0" dirty="0">
                <a:solidFill>
                  <a:srgbClr val="FFFFFF"/>
                </a:solidFill>
                <a:latin typeface="Trebuchet MS"/>
                <a:cs typeface="Trebuchet MS"/>
              </a:rPr>
              <a:t>Dri</a:t>
            </a:r>
            <a:r>
              <a:rPr sz="2500" spc="-2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2500" spc="-14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84196"/>
            <a:ext cx="1282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3351" y="2562986"/>
            <a:ext cx="9204960" cy="2609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5"/>
              </a:lnSpc>
              <a:tabLst>
                <a:tab pos="576580" algn="l"/>
                <a:tab pos="1783714" algn="l"/>
                <a:tab pos="2640330" algn="l"/>
                <a:tab pos="3707129" algn="l"/>
                <a:tab pos="4411345" algn="l"/>
                <a:tab pos="5423535" algn="l"/>
                <a:tab pos="6012180" algn="l"/>
                <a:tab pos="7051675" algn="l"/>
                <a:tab pos="7472680" algn="l"/>
                <a:tab pos="8783320" algn="l"/>
              </a:tabLst>
            </a:pP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Bharatiya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Nyaya	Sanhita,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2023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(“</a:t>
            </a:r>
            <a:r>
              <a:rPr sz="2000" b="1" spc="-5" dirty="0">
                <a:solidFill>
                  <a:srgbClr val="002246"/>
                </a:solidFill>
                <a:latin typeface="Arial"/>
                <a:cs typeface="Arial"/>
              </a:rPr>
              <a:t>BNS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”)	was	enacted	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on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December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25,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3351" y="2823886"/>
            <a:ext cx="9204960" cy="2470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39"/>
              </a:lnSpc>
            </a:pP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2023,</a:t>
            </a:r>
            <a:r>
              <a:rPr sz="2000" spc="2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repealing</a:t>
            </a:r>
            <a:r>
              <a:rPr sz="2000" spc="24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and</a:t>
            </a:r>
            <a:r>
              <a:rPr sz="2000" spc="24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replacing</a:t>
            </a:r>
            <a:r>
              <a:rPr sz="2000" spc="2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24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Indian</a:t>
            </a:r>
            <a:r>
              <a:rPr sz="2000" spc="26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Penal</a:t>
            </a:r>
            <a:r>
              <a:rPr sz="2000" spc="24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Code,</a:t>
            </a:r>
            <a:r>
              <a:rPr sz="2000" spc="26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1860</a:t>
            </a:r>
            <a:r>
              <a:rPr sz="2000" spc="26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(“</a:t>
            </a:r>
            <a:r>
              <a:rPr sz="2000" b="1" spc="-5" dirty="0">
                <a:solidFill>
                  <a:srgbClr val="002246"/>
                </a:solidFill>
                <a:latin typeface="Arial"/>
                <a:cs typeface="Arial"/>
              </a:rPr>
              <a:t>IPC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”)</a:t>
            </a:r>
            <a:r>
              <a:rPr sz="2000" spc="25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as</a:t>
            </a:r>
            <a:r>
              <a:rPr sz="2000" spc="254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2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new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3351" y="3070479"/>
            <a:ext cx="2959735" cy="264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5"/>
              </a:lnSpc>
            </a:pP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penal</a:t>
            </a:r>
            <a:r>
              <a:rPr sz="2000" spc="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code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of</a:t>
            </a:r>
            <a:r>
              <a:rPr sz="2000" spc="-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-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30" dirty="0">
                <a:solidFill>
                  <a:srgbClr val="002246"/>
                </a:solidFill>
                <a:latin typeface="Arial MT"/>
                <a:cs typeface="Arial MT"/>
              </a:rPr>
              <a:t>country.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4394" y="3353257"/>
            <a:ext cx="1282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3431666"/>
            <a:ext cx="9202420" cy="2616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  <a:tabLst>
                <a:tab pos="585470" algn="l"/>
                <a:tab pos="1308100" algn="l"/>
                <a:tab pos="1917700" algn="l"/>
                <a:tab pos="2658745" algn="l"/>
                <a:tab pos="3875404" algn="l"/>
                <a:tab pos="4740910" algn="l"/>
                <a:tab pos="5817235" algn="l"/>
                <a:tab pos="7036434" algn="l"/>
                <a:tab pos="8060690" algn="l"/>
              </a:tabLst>
            </a:pP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three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new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Laws	Bharatiya	Nyaya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Sanhita,	Bharatiya	Nagarik	Suraksha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3351" y="3693244"/>
            <a:ext cx="9202420" cy="243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20"/>
              </a:lnSpc>
            </a:pP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Sanhita</a:t>
            </a:r>
            <a:r>
              <a:rPr sz="2000" spc="29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and</a:t>
            </a:r>
            <a:r>
              <a:rPr sz="2000" spc="30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r>
              <a:rPr sz="2000" spc="3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Bharatiya</a:t>
            </a:r>
            <a:r>
              <a:rPr sz="2000" spc="33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Sakshya</a:t>
            </a:r>
            <a:r>
              <a:rPr sz="2000" spc="3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Adhiniyam-</a:t>
            </a:r>
            <a:r>
              <a:rPr sz="2000" spc="3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will</a:t>
            </a:r>
            <a:r>
              <a:rPr sz="2000" spc="32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come</a:t>
            </a:r>
            <a:r>
              <a:rPr sz="2000" spc="3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into</a:t>
            </a:r>
            <a:r>
              <a:rPr sz="2000" spc="32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effect</a:t>
            </a:r>
            <a:r>
              <a:rPr sz="2000" spc="28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from</a:t>
            </a:r>
            <a:r>
              <a:rPr sz="2000" spc="3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July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73352" y="3919346"/>
            <a:ext cx="9131935" cy="283845"/>
          </a:xfrm>
          <a:custGeom>
            <a:avLst/>
            <a:gdLst/>
            <a:ahLst/>
            <a:cxnLst/>
            <a:rect l="l" t="t" r="r" b="b"/>
            <a:pathLst>
              <a:path w="9131935" h="283845">
                <a:moveTo>
                  <a:pt x="140195" y="0"/>
                </a:moveTo>
                <a:lnTo>
                  <a:pt x="0" y="0"/>
                </a:lnTo>
                <a:lnTo>
                  <a:pt x="0" y="283464"/>
                </a:lnTo>
                <a:lnTo>
                  <a:pt x="140195" y="283464"/>
                </a:lnTo>
                <a:lnTo>
                  <a:pt x="140195" y="0"/>
                </a:lnTo>
                <a:close/>
              </a:path>
              <a:path w="9131935" h="283845">
                <a:moveTo>
                  <a:pt x="2499347" y="0"/>
                </a:moveTo>
                <a:lnTo>
                  <a:pt x="2499347" y="0"/>
                </a:lnTo>
                <a:lnTo>
                  <a:pt x="140208" y="0"/>
                </a:lnTo>
                <a:lnTo>
                  <a:pt x="140208" y="283464"/>
                </a:lnTo>
                <a:lnTo>
                  <a:pt x="2499347" y="283464"/>
                </a:lnTo>
                <a:lnTo>
                  <a:pt x="2499347" y="0"/>
                </a:lnTo>
                <a:close/>
              </a:path>
              <a:path w="9131935" h="283845">
                <a:moveTo>
                  <a:pt x="3681971" y="0"/>
                </a:moveTo>
                <a:lnTo>
                  <a:pt x="3538728" y="0"/>
                </a:lnTo>
                <a:lnTo>
                  <a:pt x="2855976" y="0"/>
                </a:lnTo>
                <a:lnTo>
                  <a:pt x="2712720" y="0"/>
                </a:lnTo>
                <a:lnTo>
                  <a:pt x="2499360" y="0"/>
                </a:lnTo>
                <a:lnTo>
                  <a:pt x="2499360" y="283464"/>
                </a:lnTo>
                <a:lnTo>
                  <a:pt x="2712720" y="283464"/>
                </a:lnTo>
                <a:lnTo>
                  <a:pt x="2855976" y="283464"/>
                </a:lnTo>
                <a:lnTo>
                  <a:pt x="3538728" y="283464"/>
                </a:lnTo>
                <a:lnTo>
                  <a:pt x="3681971" y="283464"/>
                </a:lnTo>
                <a:lnTo>
                  <a:pt x="3681971" y="0"/>
                </a:lnTo>
                <a:close/>
              </a:path>
              <a:path w="9131935" h="283845">
                <a:moveTo>
                  <a:pt x="4538459" y="0"/>
                </a:moveTo>
                <a:lnTo>
                  <a:pt x="4395216" y="0"/>
                </a:lnTo>
                <a:lnTo>
                  <a:pt x="3681984" y="0"/>
                </a:lnTo>
                <a:lnTo>
                  <a:pt x="3681984" y="283464"/>
                </a:lnTo>
                <a:lnTo>
                  <a:pt x="4395216" y="283464"/>
                </a:lnTo>
                <a:lnTo>
                  <a:pt x="4538459" y="283464"/>
                </a:lnTo>
                <a:lnTo>
                  <a:pt x="4538459" y="0"/>
                </a:lnTo>
                <a:close/>
              </a:path>
              <a:path w="9131935" h="283845">
                <a:moveTo>
                  <a:pt x="6062459" y="0"/>
                </a:moveTo>
                <a:lnTo>
                  <a:pt x="5090160" y="0"/>
                </a:lnTo>
                <a:lnTo>
                  <a:pt x="4946904" y="0"/>
                </a:lnTo>
                <a:lnTo>
                  <a:pt x="4538472" y="0"/>
                </a:lnTo>
                <a:lnTo>
                  <a:pt x="4538472" y="283464"/>
                </a:lnTo>
                <a:lnTo>
                  <a:pt x="4946904" y="283464"/>
                </a:lnTo>
                <a:lnTo>
                  <a:pt x="5090160" y="283464"/>
                </a:lnTo>
                <a:lnTo>
                  <a:pt x="6062459" y="283464"/>
                </a:lnTo>
                <a:lnTo>
                  <a:pt x="6062459" y="0"/>
                </a:lnTo>
                <a:close/>
              </a:path>
              <a:path w="9131935" h="283845">
                <a:moveTo>
                  <a:pt x="7559027" y="0"/>
                </a:moveTo>
                <a:lnTo>
                  <a:pt x="7415784" y="0"/>
                </a:lnTo>
                <a:lnTo>
                  <a:pt x="6205728" y="0"/>
                </a:lnTo>
                <a:lnTo>
                  <a:pt x="6062472" y="0"/>
                </a:lnTo>
                <a:lnTo>
                  <a:pt x="6062472" y="283464"/>
                </a:lnTo>
                <a:lnTo>
                  <a:pt x="6205728" y="283464"/>
                </a:lnTo>
                <a:lnTo>
                  <a:pt x="7415784" y="283464"/>
                </a:lnTo>
                <a:lnTo>
                  <a:pt x="7559027" y="283464"/>
                </a:lnTo>
                <a:lnTo>
                  <a:pt x="7559027" y="0"/>
                </a:lnTo>
                <a:close/>
              </a:path>
              <a:path w="9131935" h="283845">
                <a:moveTo>
                  <a:pt x="9131808" y="0"/>
                </a:moveTo>
                <a:lnTo>
                  <a:pt x="8775192" y="0"/>
                </a:lnTo>
                <a:lnTo>
                  <a:pt x="8631936" y="0"/>
                </a:lnTo>
                <a:lnTo>
                  <a:pt x="7559040" y="0"/>
                </a:lnTo>
                <a:lnTo>
                  <a:pt x="7559040" y="283464"/>
                </a:lnTo>
                <a:lnTo>
                  <a:pt x="8631936" y="283464"/>
                </a:lnTo>
                <a:lnTo>
                  <a:pt x="8775192" y="283464"/>
                </a:lnTo>
                <a:lnTo>
                  <a:pt x="9131808" y="283464"/>
                </a:lnTo>
                <a:lnTo>
                  <a:pt x="91318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673351" y="3937041"/>
            <a:ext cx="9202420" cy="266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0"/>
              </a:lnSpc>
              <a:tabLst>
                <a:tab pos="988060" algn="l"/>
                <a:tab pos="1482090" algn="l"/>
                <a:tab pos="2499995" algn="l"/>
                <a:tab pos="2856865" algn="l"/>
                <a:tab pos="3683000" algn="l"/>
                <a:tab pos="4539615" algn="l"/>
                <a:tab pos="5091430" algn="l"/>
                <a:tab pos="6207125" algn="l"/>
                <a:tab pos="7560945" algn="l"/>
                <a:tab pos="8776970" algn="l"/>
              </a:tabLst>
            </a:pP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1,2024,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Ministry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of	</a:t>
            </a:r>
            <a:r>
              <a:rPr sz="2000" spc="5" dirty="0">
                <a:solidFill>
                  <a:srgbClr val="002246"/>
                </a:solidFill>
                <a:latin typeface="Arial MT"/>
                <a:cs typeface="Arial MT"/>
              </a:rPr>
              <a:t>Home	</a:t>
            </a:r>
            <a:r>
              <a:rPr sz="2000" spc="-15" dirty="0">
                <a:solidFill>
                  <a:srgbClr val="002246"/>
                </a:solidFill>
                <a:latin typeface="Arial MT"/>
                <a:cs typeface="Arial MT"/>
              </a:rPr>
              <a:t>Affairs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has	released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notification	regarding	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805159" y="3919346"/>
            <a:ext cx="70485" cy="283845"/>
          </a:xfrm>
          <a:custGeom>
            <a:avLst/>
            <a:gdLst/>
            <a:ahLst/>
            <a:cxnLst/>
            <a:rect l="l" t="t" r="r" b="b"/>
            <a:pathLst>
              <a:path w="70484" h="283845">
                <a:moveTo>
                  <a:pt x="70103" y="0"/>
                </a:moveTo>
                <a:lnTo>
                  <a:pt x="0" y="0"/>
                </a:lnTo>
                <a:lnTo>
                  <a:pt x="0" y="283463"/>
                </a:lnTo>
                <a:lnTo>
                  <a:pt x="70103" y="283463"/>
                </a:lnTo>
                <a:lnTo>
                  <a:pt x="701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73351" y="4202810"/>
            <a:ext cx="765175" cy="243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0"/>
              </a:lnSpc>
            </a:pP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same.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4394" y="4463237"/>
            <a:ext cx="1282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3351" y="4541139"/>
            <a:ext cx="4465320" cy="271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35"/>
              </a:lnSpc>
              <a:tabLst>
                <a:tab pos="838200" algn="l"/>
                <a:tab pos="1365885" algn="l"/>
                <a:tab pos="2393315" algn="l"/>
                <a:tab pos="3097530" algn="l"/>
                <a:tab pos="3561079" algn="l"/>
              </a:tabLst>
            </a:pP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Object	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	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Reasons:	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Need	for	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change.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138672" y="4541138"/>
            <a:ext cx="4666615" cy="295910"/>
          </a:xfrm>
          <a:custGeom>
            <a:avLst/>
            <a:gdLst/>
            <a:ahLst/>
            <a:cxnLst/>
            <a:rect l="l" t="t" r="r" b="b"/>
            <a:pathLst>
              <a:path w="4666615" h="295910">
                <a:moveTo>
                  <a:pt x="4584179" y="0"/>
                </a:moveTo>
                <a:lnTo>
                  <a:pt x="4584179" y="0"/>
                </a:lnTo>
                <a:lnTo>
                  <a:pt x="0" y="0"/>
                </a:lnTo>
                <a:lnTo>
                  <a:pt x="0" y="295656"/>
                </a:lnTo>
                <a:lnTo>
                  <a:pt x="4584179" y="295656"/>
                </a:lnTo>
                <a:lnTo>
                  <a:pt x="4584179" y="0"/>
                </a:lnTo>
                <a:close/>
              </a:path>
              <a:path w="4666615" h="295910">
                <a:moveTo>
                  <a:pt x="4666488" y="0"/>
                </a:moveTo>
                <a:lnTo>
                  <a:pt x="4584192" y="0"/>
                </a:lnTo>
                <a:lnTo>
                  <a:pt x="4584192" y="295656"/>
                </a:lnTo>
                <a:lnTo>
                  <a:pt x="4666488" y="295656"/>
                </a:lnTo>
                <a:lnTo>
                  <a:pt x="46664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138671" y="4541139"/>
            <a:ext cx="4739640" cy="271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2135"/>
              </a:lnSpc>
              <a:tabLst>
                <a:tab pos="607695" algn="l"/>
                <a:tab pos="1196340" algn="l"/>
                <a:tab pos="2464435" algn="l"/>
                <a:tab pos="2900680" algn="l"/>
                <a:tab pos="3208655" algn="l"/>
                <a:tab pos="3842385" algn="l"/>
                <a:tab pos="4223385" algn="l"/>
              </a:tabLst>
            </a:pP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The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IPC	continued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as	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a	relic	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of	pre-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73351" y="4812410"/>
            <a:ext cx="9204960" cy="2381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70"/>
              </a:lnSpc>
            </a:pP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independence</a:t>
            </a:r>
            <a:r>
              <a:rPr sz="2000" spc="15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British-era</a:t>
            </a:r>
            <a:r>
              <a:rPr sz="2000" spc="17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housing</a:t>
            </a:r>
            <a:r>
              <a:rPr sz="2000" spc="17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outdated</a:t>
            </a:r>
            <a:r>
              <a:rPr sz="2000" spc="16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provisions</a:t>
            </a:r>
            <a:r>
              <a:rPr sz="2000" spc="19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that</a:t>
            </a:r>
            <a:r>
              <a:rPr sz="2000" spc="1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did</a:t>
            </a:r>
            <a:r>
              <a:rPr sz="2000" spc="16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not</a:t>
            </a:r>
            <a:r>
              <a:rPr sz="2000" spc="1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align</a:t>
            </a:r>
            <a:r>
              <a:rPr sz="2000" spc="19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with</a:t>
            </a:r>
            <a:r>
              <a:rPr sz="2000" spc="1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the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73351" y="5050154"/>
            <a:ext cx="6108700" cy="2743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evolving</a:t>
            </a:r>
            <a:r>
              <a:rPr sz="2000" spc="7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02246"/>
                </a:solidFill>
                <a:latin typeface="Arial MT"/>
                <a:cs typeface="Arial MT"/>
              </a:rPr>
              <a:t>modern</a:t>
            </a:r>
            <a:r>
              <a:rPr sz="2000" spc="-2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rights</a:t>
            </a:r>
            <a:r>
              <a:rPr sz="2000" spc="3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and</a:t>
            </a:r>
            <a:r>
              <a:rPr sz="2000" spc="10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2246"/>
                </a:solidFill>
                <a:latin typeface="Arial MT"/>
                <a:cs typeface="Arial MT"/>
              </a:rPr>
              <a:t>inclusion</a:t>
            </a:r>
            <a:r>
              <a:rPr sz="2000" spc="6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based</a:t>
            </a:r>
            <a:r>
              <a:rPr sz="2000" spc="15" dirty="0">
                <a:solidFill>
                  <a:srgbClr val="002246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002246"/>
                </a:solidFill>
                <a:latin typeface="Arial MT"/>
                <a:cs typeface="Arial MT"/>
              </a:rPr>
              <a:t>discourse.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4394" y="5371896"/>
            <a:ext cx="944435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ts val="2160"/>
              </a:lnSpc>
              <a:spcBef>
                <a:spcPts val="9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  <a:tab pos="8149590" algn="l"/>
              </a:tabLst>
            </a:pP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Why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name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Bharatiya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Nyaya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Sanhita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2023?</a:t>
            </a:r>
            <a:r>
              <a:rPr sz="20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Indianization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British</a:t>
            </a:r>
            <a:r>
              <a:rPr sz="20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Laws,	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message</a:t>
            </a:r>
            <a:r>
              <a:rPr sz="20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160"/>
              </a:lnSpc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people,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0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core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justice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core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11628"/>
            <a:ext cx="9450705" cy="3064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indent="-287020" algn="just">
              <a:lnSpc>
                <a:spcPts val="2375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Chief</a:t>
            </a:r>
            <a:r>
              <a:rPr sz="22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Justice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4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recently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hailed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three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</a:t>
            </a:r>
            <a:r>
              <a:rPr sz="22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called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2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375"/>
              </a:lnSpc>
            </a:pP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“a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watershed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moment”.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0000"/>
              </a:lnSpc>
              <a:spcBef>
                <a:spcPts val="112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369570" algn="l"/>
              </a:tabLst>
            </a:pPr>
            <a:r>
              <a:rPr dirty="0"/>
              <a:t>	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put 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forth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govts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perspective,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Dr.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Rajiv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Mani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Secretary,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Department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Legal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Affairs,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Ministry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Justice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said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“The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existing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criminal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trace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their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origin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colonial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era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need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come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out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define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State-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Citizen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relationship 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based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colonial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prejudices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practices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principles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access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justice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all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.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three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hence been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enacted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overhaul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criminal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justice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system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in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country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make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citizen-centric.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375"/>
              </a:lnSpc>
              <a:spcBef>
                <a:spcPts val="60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Solicitor</a:t>
            </a:r>
            <a:r>
              <a:rPr sz="2200" spc="7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General</a:t>
            </a:r>
            <a:r>
              <a:rPr sz="2200" spc="7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10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7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Sh.</a:t>
            </a:r>
            <a:r>
              <a:rPr sz="2200" spc="7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Tushar</a:t>
            </a:r>
            <a:r>
              <a:rPr sz="2200" spc="7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Mehta</a:t>
            </a:r>
            <a:r>
              <a:rPr sz="2200" spc="7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emphasises</a:t>
            </a:r>
            <a:r>
              <a:rPr sz="2200" spc="7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upon </a:t>
            </a:r>
            <a:r>
              <a:rPr sz="2200" spc="1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7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historical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375"/>
              </a:lnSpc>
            </a:pP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necessity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change(PIB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Press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Release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https://pib.gov.in/PressRelease)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623" y="969340"/>
            <a:ext cx="398843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78380" algn="l"/>
              </a:tabLst>
            </a:pPr>
            <a:r>
              <a:rPr spc="-110" dirty="0"/>
              <a:t>Scheme</a:t>
            </a:r>
            <a:r>
              <a:rPr spc="-40" dirty="0"/>
              <a:t> </a:t>
            </a:r>
            <a:r>
              <a:rPr dirty="0"/>
              <a:t>of	</a:t>
            </a:r>
            <a:r>
              <a:rPr spc="-5" dirty="0"/>
              <a:t>the</a:t>
            </a:r>
            <a:r>
              <a:rPr spc="-100" dirty="0"/>
              <a:t> BNS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475309"/>
            <a:ext cx="9450705" cy="326834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58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Overall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there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are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20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chapters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3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Chapters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against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women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children,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murder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given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precedence.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Further,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against women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children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were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scattered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throughout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erstwhile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Penal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Code,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1860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brought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together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consolidated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Chapter-V.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510"/>
              </a:lnSpc>
              <a:spcBef>
                <a:spcPts val="86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4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same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manner,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offences</a:t>
            </a:r>
            <a:r>
              <a:rPr sz="22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affecting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human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body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are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brought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510"/>
              </a:lnSpc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order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placed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after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Chapter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against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women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children.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510"/>
              </a:lnSpc>
              <a:spcBef>
                <a:spcPts val="86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streamlined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14" dirty="0">
                <a:solidFill>
                  <a:srgbClr val="252525"/>
                </a:solidFill>
                <a:latin typeface="Times New Roman"/>
                <a:cs typeface="Times New Roman"/>
              </a:rPr>
              <a:t>will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now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consist</a:t>
            </a:r>
            <a:r>
              <a:rPr sz="22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only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358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20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opposed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510"/>
              </a:lnSpc>
            </a:pP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511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in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IPC,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1860.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66491"/>
            <a:ext cx="941832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Fines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were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very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low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ranging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Rs.10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14" dirty="0">
                <a:solidFill>
                  <a:srgbClr val="252525"/>
                </a:solidFill>
                <a:latin typeface="Times New Roman"/>
                <a:cs typeface="Times New Roman"/>
              </a:rPr>
              <a:t>Rs.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1,000.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Similarly,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punishments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various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needed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rationalization.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Hence,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terms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33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suitably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enhanced,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83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cases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been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increased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mandatory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minimum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introduced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23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many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offences.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5311" y="1231391"/>
            <a:ext cx="7961376" cy="46969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8435" y="762380"/>
            <a:ext cx="942467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55"/>
              </a:lnSpc>
            </a:pP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Definitions</a:t>
            </a:r>
            <a:r>
              <a:rPr b="1" spc="-5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[Section</a:t>
            </a:r>
            <a:r>
              <a:rPr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2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of BNS/Sections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28210" y="1371980"/>
            <a:ext cx="387731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60"/>
              </a:lnSpc>
            </a:pP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8</a:t>
            </a:r>
            <a:r>
              <a:rPr sz="4000" b="1" spc="-2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to</a:t>
            </a:r>
            <a:r>
              <a:rPr sz="4000" b="1" spc="-2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52A</a:t>
            </a:r>
            <a:r>
              <a:rPr sz="4000" b="1" spc="-18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4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IPC]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2526868"/>
            <a:ext cx="137795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3351" y="2623947"/>
            <a:ext cx="9202420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0"/>
              </a:lnSpc>
              <a:tabLst>
                <a:tab pos="1036319" algn="l"/>
                <a:tab pos="6899275" algn="l"/>
              </a:tabLst>
            </a:pP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Most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	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these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interpretation</a:t>
            </a:r>
            <a:r>
              <a:rPr sz="22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clauses</a:t>
            </a:r>
            <a:r>
              <a:rPr sz="2200" spc="25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2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2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8</a:t>
            </a:r>
            <a:r>
              <a:rPr sz="2200" spc="2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52A</a:t>
            </a:r>
            <a:r>
              <a:rPr sz="2200" spc="2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	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IPC,1860</a:t>
            </a:r>
            <a:r>
              <a:rPr sz="2200" spc="2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200" spc="2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3351" y="2959226"/>
            <a:ext cx="9202420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retained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without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change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consolidated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22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3294507"/>
            <a:ext cx="8126095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alphabetical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dictionary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sequence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ease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reading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reference.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4394" y="3676903"/>
            <a:ext cx="13779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673351" y="3773042"/>
          <a:ext cx="9211945" cy="19903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8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3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612">
                <a:tc gridSpan="2">
                  <a:txBody>
                    <a:bodyPr/>
                    <a:lstStyle/>
                    <a:p>
                      <a:pPr marL="128270">
                        <a:lnSpc>
                          <a:spcPts val="2305"/>
                        </a:lnSpc>
                        <a:tabLst>
                          <a:tab pos="436245" algn="l"/>
                          <a:tab pos="1094740" algn="l"/>
                          <a:tab pos="5051425" algn="l"/>
                        </a:tabLst>
                      </a:pP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It	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must	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noted</a:t>
                      </a:r>
                      <a:r>
                        <a:rPr sz="2200" spc="4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sz="2200" spc="4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applicability</a:t>
                      </a:r>
                      <a:r>
                        <a:rPr sz="2200" spc="4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sz="2200" spc="4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interpretation</a:t>
                      </a:r>
                      <a:r>
                        <a:rPr sz="2200" spc="4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rules</a:t>
                      </a:r>
                      <a:r>
                        <a:rPr sz="2200" spc="4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BNS</a:t>
                      </a:r>
                      <a:r>
                        <a:rPr sz="2200" spc="43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8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385"/>
                        </a:lnSpc>
                        <a:tabLst>
                          <a:tab pos="3058160" algn="l"/>
                          <a:tab pos="4774565" algn="l"/>
                        </a:tabLst>
                      </a:pP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subject</a:t>
                      </a:r>
                      <a:r>
                        <a:rPr sz="2200" spc="2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229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requirements</a:t>
                      </a:r>
                      <a:r>
                        <a:rPr sz="2200" spc="2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the</a:t>
                      </a:r>
                      <a:r>
                        <a:rPr sz="2200" spc="2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context</a:t>
                      </a:r>
                      <a:r>
                        <a:rPr sz="2200" spc="2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provision</a:t>
                      </a:r>
                      <a:r>
                        <a:rPr sz="2200" spc="1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2200" spc="2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1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2200" spc="21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definitions</a:t>
                      </a:r>
                      <a:r>
                        <a:rPr sz="2200" spc="2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18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BNS</a:t>
                      </a:r>
                      <a:r>
                        <a:rPr sz="2200" spc="21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79">
                <a:tc gridSpan="2"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  <a:tabLst>
                          <a:tab pos="908685" algn="l"/>
                          <a:tab pos="1183005" algn="l"/>
                          <a:tab pos="1646555" algn="l"/>
                          <a:tab pos="2545715" algn="l"/>
                          <a:tab pos="2911475" algn="l"/>
                          <a:tab pos="3393440" algn="l"/>
                          <a:tab pos="4878070" algn="l"/>
                          <a:tab pos="5731510" algn="l"/>
                          <a:tab pos="6661784" algn="l"/>
                          <a:tab pos="7143115" algn="l"/>
                          <a:tab pos="8094345" algn="l"/>
                        </a:tabLst>
                      </a:pP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section	</a:t>
                      </a:r>
                      <a:r>
                        <a:rPr sz="2200" spc="-6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2	</a:t>
                      </a:r>
                      <a:r>
                        <a:rPr sz="2200" spc="-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are	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subject	</a:t>
                      </a: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	</a:t>
                      </a:r>
                      <a:r>
                        <a:rPr sz="2200" spc="-1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	</a:t>
                      </a:r>
                      <a:r>
                        <a:rPr sz="2200" spc="-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qualificatory	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phrase	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“unless	</a:t>
                      </a:r>
                      <a:r>
                        <a:rPr sz="2200" spc="-1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	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context	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otherwise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  <a:tabLst>
                          <a:tab pos="3448050" algn="l"/>
                          <a:tab pos="8646160" algn="l"/>
                        </a:tabLst>
                      </a:pP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requires”.</a:t>
                      </a:r>
                      <a:r>
                        <a:rPr sz="2200" spc="2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2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applicability</a:t>
                      </a:r>
                      <a:r>
                        <a:rPr sz="2200" spc="2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2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interpretation</a:t>
                      </a:r>
                      <a:r>
                        <a:rPr sz="2200" spc="2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clauses</a:t>
                      </a:r>
                      <a:r>
                        <a:rPr sz="2200" spc="2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254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sections</a:t>
                      </a:r>
                      <a:r>
                        <a:rPr sz="2200" spc="26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6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2200" spc="27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2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8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52A</a:t>
                      </a:r>
                      <a:r>
                        <a:rPr sz="2200" spc="2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sz="2200" spc="-3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IPC,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99">
                <a:tc gridSpan="2"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</a:pP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except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definitions</a:t>
                      </a:r>
                      <a:r>
                        <a:rPr sz="2200" spc="3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sections</a:t>
                      </a:r>
                      <a:r>
                        <a:rPr sz="2200" spc="35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9,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2200" spc="3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6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46,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7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were</a:t>
                      </a:r>
                      <a:r>
                        <a:rPr sz="2200" spc="3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2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made</a:t>
                      </a:r>
                      <a:r>
                        <a:rPr sz="2200" spc="33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subject</a:t>
                      </a:r>
                      <a:r>
                        <a:rPr sz="2200" spc="35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1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345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contextual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631">
                <a:tc>
                  <a:txBody>
                    <a:bodyPr/>
                    <a:lstStyle/>
                    <a:p>
                      <a:pPr>
                        <a:lnSpc>
                          <a:spcPts val="2390"/>
                        </a:lnSpc>
                      </a:pPr>
                      <a:r>
                        <a:rPr sz="2200" spc="-40" dirty="0">
                          <a:solidFill>
                            <a:srgbClr val="252525"/>
                          </a:solidFill>
                          <a:latin typeface="Times New Roman"/>
                          <a:cs typeface="Times New Roman"/>
                        </a:rPr>
                        <a:t>requirements.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85778"/>
            <a:ext cx="9444355" cy="285940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6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2(3)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defines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5" dirty="0">
                <a:solidFill>
                  <a:srgbClr val="252525"/>
                </a:solidFill>
                <a:latin typeface="Times New Roman"/>
                <a:cs typeface="Times New Roman"/>
              </a:rPr>
              <a:t>‘child’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means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below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18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84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2(8)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documents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includes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‘electronics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digital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record’.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ts val="2280"/>
              </a:lnSpc>
              <a:spcBef>
                <a:spcPts val="84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Definition</a:t>
            </a:r>
            <a:r>
              <a:rPr sz="2000" spc="1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2(10)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expressly</a:t>
            </a:r>
            <a:r>
              <a:rPr sz="20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refers</a:t>
            </a:r>
            <a:r>
              <a:rPr sz="2000" spc="1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transgender</a:t>
            </a:r>
            <a:r>
              <a:rPr sz="20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defines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2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</a:t>
            </a:r>
            <a:r>
              <a:rPr sz="2000" spc="1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1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280"/>
              </a:lnSpc>
            </a:pP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8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IPC.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ts val="2280"/>
              </a:lnSpc>
              <a:spcBef>
                <a:spcPts val="84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2(16)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–</a:t>
            </a:r>
            <a:r>
              <a:rPr sz="20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“Judge”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5" dirty="0">
                <a:solidFill>
                  <a:srgbClr val="252525"/>
                </a:solidFill>
                <a:latin typeface="Times New Roman"/>
                <a:cs typeface="Times New Roman"/>
              </a:rPr>
              <a:t>law’s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definition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“Judge”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more</a:t>
            </a:r>
            <a:r>
              <a:rPr sz="200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concise</a:t>
            </a:r>
            <a:r>
              <a:rPr sz="20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1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follows</a:t>
            </a:r>
            <a:r>
              <a:rPr sz="20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280"/>
              </a:lnSpc>
            </a:pP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similar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pattern.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ts val="2280"/>
              </a:lnSpc>
              <a:spcBef>
                <a:spcPts val="84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  <a:tab pos="182626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49</a:t>
            </a:r>
            <a:r>
              <a:rPr sz="2000" spc="3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	IPC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required</a:t>
            </a:r>
            <a:r>
              <a:rPr sz="2000" spc="3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3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month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reckoned</a:t>
            </a:r>
            <a:r>
              <a:rPr sz="2000" spc="3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20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British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calendar</a:t>
            </a:r>
            <a:r>
              <a:rPr sz="2000" spc="3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while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ts val="2280"/>
              </a:lnSpc>
            </a:pP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2(20)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requires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year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month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reckoned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Gregorian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calendar.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5128" y="1244041"/>
            <a:ext cx="43097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90" dirty="0"/>
              <a:t>Community</a:t>
            </a:r>
            <a:r>
              <a:rPr sz="4400" spc="5" dirty="0"/>
              <a:t> </a:t>
            </a:r>
            <a:r>
              <a:rPr sz="4400" spc="-130" dirty="0"/>
              <a:t>Service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490345"/>
            <a:ext cx="9449435" cy="271018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415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4(f)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of</a:t>
            </a:r>
            <a:r>
              <a:rPr sz="1700" spc="2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introduced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form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–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service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first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time.</a:t>
            </a:r>
            <a:endParaRPr sz="1700">
              <a:latin typeface="Times New Roman"/>
              <a:cs typeface="Times New Roman"/>
            </a:endParaRPr>
          </a:p>
          <a:p>
            <a:pPr marL="299085" marR="8255" indent="-287020" algn="just">
              <a:lnSpc>
                <a:spcPct val="80000"/>
              </a:lnSpc>
              <a:spcBef>
                <a:spcPts val="101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Object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reduce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burden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1700" spc="-85" dirty="0">
                <a:solidFill>
                  <a:srgbClr val="252525"/>
                </a:solidFill>
                <a:latin typeface="Times New Roman"/>
                <a:cs typeface="Times New Roman"/>
              </a:rPr>
              <a:t>jails,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1700" spc="3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service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included</a:t>
            </a:r>
            <a:r>
              <a:rPr sz="1700" spc="3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 BNS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17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first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time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being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given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legal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status.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[PIB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Press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Release,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dated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20-12-2023]</a:t>
            </a:r>
            <a:endParaRPr sz="17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ts val="1630"/>
              </a:lnSpc>
              <a:spcBef>
                <a:spcPts val="100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prescribes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Community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Service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petty offences 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like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non-appearance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response </a:t>
            </a:r>
            <a:r>
              <a:rPr sz="17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proclamation,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attempt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suicide,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compel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restraint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exercise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lawful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power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public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servant,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petty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theft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on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return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0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theft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money,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misconduct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public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drunken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person,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defamation,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etc.</a:t>
            </a:r>
            <a:endParaRPr sz="17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80000"/>
              </a:lnSpc>
              <a:spcBef>
                <a:spcPts val="103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The term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“community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service”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defined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BNS.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However,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it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defined </a:t>
            </a:r>
            <a:r>
              <a:rPr sz="1700" spc="-90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Explanation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23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BNSS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mean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work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Court </a:t>
            </a:r>
            <a:r>
              <a:rPr sz="1700" spc="-9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order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convict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perform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form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benefits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community,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entitled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2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remuneration.</a:t>
            </a:r>
            <a:endParaRPr sz="1700">
              <a:latin typeface="Times New Roman"/>
              <a:cs typeface="Times New Roman"/>
            </a:endParaRPr>
          </a:p>
          <a:p>
            <a:pPr marL="299085" indent="-287020" algn="just">
              <a:lnSpc>
                <a:spcPct val="100000"/>
              </a:lnSpc>
              <a:spcBef>
                <a:spcPts val="60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720" algn="l"/>
              </a:tabLst>
            </a:pP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Community 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Service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step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towards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reformative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justice.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30220"/>
            <a:ext cx="9051290" cy="1243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ts val="1835"/>
              </a:lnSpc>
              <a:spcBef>
                <a:spcPts val="105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life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70" dirty="0">
                <a:solidFill>
                  <a:srgbClr val="252525"/>
                </a:solidFill>
                <a:latin typeface="Times New Roman"/>
                <a:cs typeface="Times New Roman"/>
              </a:rPr>
              <a:t>clearly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defined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remainder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  <a:p>
            <a:pPr marL="299085">
              <a:lnSpc>
                <a:spcPts val="1835"/>
              </a:lnSpc>
            </a:pP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so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1700" spc="-305" dirty="0">
                <a:solidFill>
                  <a:srgbClr val="252525"/>
                </a:solidFill>
                <a:latin typeface="Times New Roman"/>
                <a:cs typeface="Times New Roman"/>
              </a:rPr>
              <a:t>’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s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tu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1700" spc="-9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95" dirty="0">
                <a:solidFill>
                  <a:srgbClr val="252525"/>
                </a:solidFill>
                <a:latin typeface="Times New Roman"/>
                <a:cs typeface="Times New Roman"/>
              </a:rPr>
              <a:t>li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f</a:t>
            </a:r>
            <a:r>
              <a:rPr sz="1700" spc="-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299085" marR="5080" indent="-287020">
              <a:lnSpc>
                <a:spcPts val="1630"/>
              </a:lnSpc>
              <a:spcBef>
                <a:spcPts val="994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Consequent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upon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introduction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community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service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85" dirty="0">
                <a:solidFill>
                  <a:srgbClr val="252525"/>
                </a:solidFill>
                <a:latin typeface="Times New Roman"/>
                <a:cs typeface="Times New Roman"/>
              </a:rPr>
              <a:t>[See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17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4</a:t>
            </a:r>
            <a:r>
              <a:rPr sz="17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BNS]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80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 </a:t>
            </a:r>
            <a:r>
              <a:rPr sz="1700" spc="-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sub-sections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(4)</a:t>
            </a:r>
            <a:r>
              <a:rPr sz="17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65" dirty="0">
                <a:solidFill>
                  <a:srgbClr val="252525"/>
                </a:solidFill>
                <a:latin typeface="Times New Roman"/>
                <a:cs typeface="Times New Roman"/>
              </a:rPr>
              <a:t>(5)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of</a:t>
            </a:r>
            <a:r>
              <a:rPr sz="1700" spc="2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8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1700" spc="22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imposing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default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service.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3351" y="3861434"/>
            <a:ext cx="5084445" cy="2413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64"/>
              </a:lnSpc>
            </a:pP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Fine</a:t>
            </a:r>
            <a:r>
              <a:rPr sz="1700" b="1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700" b="1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community</a:t>
            </a:r>
            <a:r>
              <a:rPr sz="1700" b="1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service,</a:t>
            </a:r>
            <a:r>
              <a:rPr sz="1700" b="1" spc="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default</a:t>
            </a:r>
            <a:r>
              <a:rPr sz="1700" b="1" spc="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252525"/>
                </a:solidFill>
                <a:latin typeface="Arial"/>
                <a:cs typeface="Arial"/>
              </a:rPr>
              <a:t>in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252525"/>
                </a:solidFill>
                <a:latin typeface="Arial"/>
                <a:cs typeface="Arial"/>
              </a:rPr>
              <a:t>payment</a:t>
            </a:r>
            <a:r>
              <a:rPr sz="1700" b="1" spc="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3756507"/>
            <a:ext cx="112395" cy="6965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950" spc="-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19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950" spc="-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3351" y="4196715"/>
            <a:ext cx="9083040" cy="241300"/>
          </a:xfrm>
          <a:custGeom>
            <a:avLst/>
            <a:gdLst/>
            <a:ahLst/>
            <a:cxnLst/>
            <a:rect l="l" t="t" r="r" b="b"/>
            <a:pathLst>
              <a:path w="9083040" h="241300">
                <a:moveTo>
                  <a:pt x="9083040" y="0"/>
                </a:moveTo>
                <a:lnTo>
                  <a:pt x="0" y="0"/>
                </a:lnTo>
                <a:lnTo>
                  <a:pt x="0" y="240792"/>
                </a:lnTo>
                <a:lnTo>
                  <a:pt x="9083040" y="240792"/>
                </a:lnTo>
                <a:lnTo>
                  <a:pt x="90830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73351" y="4196715"/>
            <a:ext cx="908304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70"/>
              </a:lnSpc>
            </a:pP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Under</a:t>
            </a:r>
            <a:r>
              <a:rPr sz="1700" spc="4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BNS</a:t>
            </a:r>
            <a:r>
              <a:rPr sz="1700" spc="2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for default</a:t>
            </a:r>
            <a:r>
              <a:rPr sz="17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in</a:t>
            </a:r>
            <a:r>
              <a:rPr sz="1700" spc="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Arial MT"/>
                <a:cs typeface="Arial MT"/>
              </a:rPr>
              <a:t>payment</a:t>
            </a:r>
            <a:r>
              <a:rPr sz="17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of</a:t>
            </a:r>
            <a:r>
              <a:rPr sz="17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fine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or</a:t>
            </a:r>
            <a:r>
              <a:rPr sz="17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default</a:t>
            </a:r>
            <a:r>
              <a:rPr sz="1700" spc="4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of</a:t>
            </a:r>
            <a:r>
              <a:rPr sz="1700" spc="4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community </a:t>
            </a: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service</a:t>
            </a:r>
            <a:r>
              <a:rPr sz="1700" spc="-2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following</a:t>
            </a:r>
            <a:r>
              <a:rPr sz="1700" spc="2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252525"/>
                </a:solidFill>
                <a:latin typeface="Arial MT"/>
                <a:cs typeface="Arial MT"/>
              </a:rPr>
              <a:t>punishment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4437507"/>
            <a:ext cx="783590" cy="2076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5"/>
              </a:lnSpc>
            </a:pPr>
            <a:r>
              <a:rPr sz="1700" dirty="0">
                <a:solidFill>
                  <a:srgbClr val="252525"/>
                </a:solidFill>
                <a:latin typeface="Arial MT"/>
                <a:cs typeface="Arial MT"/>
              </a:rPr>
              <a:t>follows: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0551" y="4736210"/>
            <a:ext cx="7019925" cy="1981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545"/>
              </a:lnSpc>
            </a:pP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Fine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`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5000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or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community</a:t>
            </a:r>
            <a:r>
              <a:rPr sz="140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service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–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Imprisonment</a:t>
            </a:r>
            <a:r>
              <a:rPr sz="1400" spc="4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7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2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months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0551" y="5025771"/>
            <a:ext cx="7165975" cy="1981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550"/>
              </a:lnSpc>
            </a:pP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Fine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6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`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10,000</a:t>
            </a:r>
            <a:r>
              <a:rPr sz="1400" spc="2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or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community</a:t>
            </a:r>
            <a:r>
              <a:rPr sz="1400" spc="2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service</a:t>
            </a:r>
            <a:r>
              <a:rPr sz="1400" spc="2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–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Imprisonment</a:t>
            </a:r>
            <a:r>
              <a:rPr sz="1400" spc="4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7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4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months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1975" y="4634757"/>
            <a:ext cx="194310" cy="8953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600" spc="-10" dirty="0">
                <a:solidFill>
                  <a:srgbClr val="83992A"/>
                </a:solidFill>
                <a:latin typeface="Arial MT"/>
                <a:cs typeface="Arial MT"/>
              </a:rPr>
              <a:t>1.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600" spc="-10" dirty="0">
                <a:solidFill>
                  <a:srgbClr val="83992A"/>
                </a:solidFill>
                <a:latin typeface="Arial MT"/>
                <a:cs typeface="Arial MT"/>
              </a:rPr>
              <a:t>2.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600" spc="-10" dirty="0">
                <a:solidFill>
                  <a:srgbClr val="83992A"/>
                </a:solidFill>
                <a:latin typeface="Arial MT"/>
                <a:cs typeface="Arial MT"/>
              </a:rPr>
              <a:t>3.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30551" y="5315330"/>
            <a:ext cx="4361815" cy="1981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550"/>
              </a:lnSpc>
            </a:pPr>
            <a:r>
              <a:rPr sz="1400" spc="-20" dirty="0">
                <a:solidFill>
                  <a:srgbClr val="252525"/>
                </a:solidFill>
                <a:latin typeface="Arial MT"/>
                <a:cs typeface="Arial MT"/>
              </a:rPr>
              <a:t>In</a:t>
            </a:r>
            <a:r>
              <a:rPr sz="1400" spc="3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any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other</a:t>
            </a:r>
            <a:r>
              <a:rPr sz="1400" spc="3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case</a:t>
            </a:r>
            <a:r>
              <a:rPr sz="1400" spc="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–</a:t>
            </a:r>
            <a:r>
              <a:rPr sz="1400" spc="-10" dirty="0">
                <a:solidFill>
                  <a:srgbClr val="252525"/>
                </a:solidFill>
                <a:latin typeface="Arial MT"/>
                <a:cs typeface="Arial MT"/>
              </a:rPr>
              <a:t> Imprisonment</a:t>
            </a:r>
            <a:r>
              <a:rPr sz="14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not</a:t>
            </a:r>
            <a:r>
              <a:rPr sz="1400" spc="1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exceeding</a:t>
            </a:r>
            <a:r>
              <a:rPr sz="1400" spc="60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252525"/>
                </a:solidFill>
                <a:latin typeface="Arial MT"/>
                <a:cs typeface="Arial MT"/>
              </a:rPr>
              <a:t>1</a:t>
            </a:r>
            <a:r>
              <a:rPr sz="1400" spc="-15" dirty="0">
                <a:solidFill>
                  <a:srgbClr val="252525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Arial MT"/>
                <a:cs typeface="Arial MT"/>
              </a:rPr>
              <a:t>year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1586" y="762380"/>
            <a:ext cx="928751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55"/>
              </a:lnSpc>
            </a:pP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Abetment</a:t>
            </a:r>
            <a:r>
              <a:rPr b="1" spc="-5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Outside</a:t>
            </a:r>
            <a:r>
              <a:rPr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India</a:t>
            </a:r>
            <a:r>
              <a:rPr b="1" spc="-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for</a:t>
            </a:r>
            <a:r>
              <a:rPr b="1" spc="-3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Offence</a:t>
            </a:r>
            <a:r>
              <a:rPr b="1" spc="-2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019" y="1371980"/>
            <a:ext cx="770890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60"/>
              </a:lnSpc>
            </a:pPr>
            <a:r>
              <a:rPr sz="4000" b="1" spc="-5" dirty="0">
                <a:solidFill>
                  <a:srgbClr val="202429"/>
                </a:solidFill>
                <a:latin typeface="Arial"/>
                <a:cs typeface="Arial"/>
              </a:rPr>
              <a:t>India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10" dirty="0">
                <a:solidFill>
                  <a:srgbClr val="202429"/>
                </a:solidFill>
                <a:latin typeface="Arial"/>
                <a:cs typeface="Arial"/>
              </a:rPr>
              <a:t>(New)</a:t>
            </a:r>
            <a:r>
              <a:rPr sz="4000" b="1" spc="-8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[Section</a:t>
            </a:r>
            <a:r>
              <a:rPr sz="4000" b="1" spc="-5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48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4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BNS]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2566492"/>
            <a:ext cx="9450070" cy="2997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8255" indent="-287020" algn="just">
              <a:lnSpc>
                <a:spcPct val="100000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48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abets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within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meaning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this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Sanhita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who,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without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beyond India,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abets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commission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200" spc="3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act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would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constitute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if</a:t>
            </a:r>
            <a:r>
              <a:rPr sz="2200" spc="2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committed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India.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ct val="100000"/>
              </a:lnSpc>
              <a:spcBef>
                <a:spcPts val="113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Abetment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outside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200" spc="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20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20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48</a:t>
            </a:r>
            <a:r>
              <a:rPr sz="22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ct val="100000"/>
              </a:lnSpc>
            </a:pP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allow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prosecution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person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located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foreign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country.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3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117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IPC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upto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3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fine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both.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57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 description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7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4777" y="1244041"/>
            <a:ext cx="736219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45" dirty="0"/>
              <a:t>OFFENCES</a:t>
            </a:r>
            <a:r>
              <a:rPr sz="4400" spc="15" dirty="0"/>
              <a:t> </a:t>
            </a:r>
            <a:r>
              <a:rPr sz="4400" spc="-35" dirty="0"/>
              <a:t>AGINST</a:t>
            </a:r>
            <a:r>
              <a:rPr sz="4400" spc="-20" dirty="0"/>
              <a:t> </a:t>
            </a:r>
            <a:r>
              <a:rPr sz="4400" spc="5" dirty="0"/>
              <a:t>WOMEN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21076"/>
            <a:ext cx="9447530" cy="318071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5080" indent="-287020" algn="just">
              <a:lnSpc>
                <a:spcPct val="801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Exception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63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acts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man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his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own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wife,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wife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being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18</a:t>
            </a:r>
            <a:r>
              <a:rPr sz="20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age,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rape.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375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limit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15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160"/>
              </a:lnSpc>
              <a:spcBef>
                <a:spcPts val="60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65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combines</a:t>
            </a:r>
            <a:r>
              <a:rPr sz="2000" spc="3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both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categories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(under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12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16)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into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single</a:t>
            </a:r>
            <a:endParaRPr sz="2000">
              <a:latin typeface="Times New Roman"/>
              <a:cs typeface="Times New Roman"/>
            </a:endParaRPr>
          </a:p>
          <a:p>
            <a:pPr marL="299085" algn="just">
              <a:lnSpc>
                <a:spcPts val="2160"/>
              </a:lnSpc>
            </a:pP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section,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simplifying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legal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framework.</a:t>
            </a:r>
            <a:endParaRPr sz="2000">
              <a:latin typeface="Times New Roman"/>
              <a:cs typeface="Times New Roman"/>
            </a:endParaRPr>
          </a:p>
          <a:p>
            <a:pPr marL="299085" marR="6985" indent="-287020" algn="just">
              <a:lnSpc>
                <a:spcPct val="8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69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BNS: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Whoever,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deceitful means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making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promise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marry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without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intention 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fulfilling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same,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her,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sexual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amounting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rape,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description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ten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liable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160"/>
              </a:lnSpc>
              <a:spcBef>
                <a:spcPts val="60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Explanation.—“deceitful</a:t>
            </a:r>
            <a:r>
              <a:rPr sz="2000" spc="8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means”</a:t>
            </a:r>
            <a:r>
              <a:rPr sz="2000" spc="8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000" spc="8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include</a:t>
            </a:r>
            <a:r>
              <a:rPr sz="2000" spc="8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inducement</a:t>
            </a:r>
            <a:r>
              <a:rPr sz="2000" spc="8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for,</a:t>
            </a:r>
            <a:r>
              <a:rPr sz="2000" spc="8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8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false</a:t>
            </a:r>
            <a:r>
              <a:rPr sz="2000" spc="8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promise</a:t>
            </a:r>
            <a:r>
              <a:rPr sz="2000" spc="8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L="299085" algn="just">
              <a:lnSpc>
                <a:spcPts val="2160"/>
              </a:lnSpc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employment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promotion,</a:t>
            </a:r>
            <a:r>
              <a:rPr sz="20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marrying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suppressing</a:t>
            </a:r>
            <a:r>
              <a:rPr sz="2000" spc="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identity.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21076"/>
            <a:ext cx="9447530" cy="304355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7620" indent="-287020" algn="just">
              <a:lnSpc>
                <a:spcPct val="800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sentence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376DB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gang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rape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12 years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age. 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No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penalty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gang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rape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aged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below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16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above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12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376DA.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Now,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70(2)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penalty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gangrape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woman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18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age.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160"/>
              </a:lnSpc>
              <a:spcBef>
                <a:spcPts val="60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Word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“whoever”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3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used</a:t>
            </a:r>
            <a:r>
              <a:rPr sz="2000" spc="3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sections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76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77</a:t>
            </a:r>
            <a:r>
              <a:rPr sz="2000" spc="3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5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BNS.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Earlier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word</a:t>
            </a:r>
            <a:r>
              <a:rPr sz="2000" spc="3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25" dirty="0">
                <a:solidFill>
                  <a:srgbClr val="252525"/>
                </a:solidFill>
                <a:latin typeface="Times New Roman"/>
                <a:cs typeface="Times New Roman"/>
              </a:rPr>
              <a:t>‘man’</a:t>
            </a:r>
            <a:r>
              <a:rPr sz="2000" spc="3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3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used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endParaRPr sz="2000">
              <a:latin typeface="Times New Roman"/>
              <a:cs typeface="Times New Roman"/>
            </a:endParaRPr>
          </a:p>
          <a:p>
            <a:pPr marL="299085" algn="just">
              <a:lnSpc>
                <a:spcPts val="2160"/>
              </a:lnSpc>
            </a:pP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354B/354C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endParaRPr sz="2000">
              <a:latin typeface="Times New Roman"/>
              <a:cs typeface="Times New Roman"/>
            </a:endParaRPr>
          </a:p>
          <a:p>
            <a:pPr marL="299085" marR="7620" indent="-287020" algn="just">
              <a:lnSpc>
                <a:spcPct val="8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84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BNS: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Whoever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takes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entices </a:t>
            </a:r>
            <a:r>
              <a:rPr sz="2000" spc="-130" dirty="0">
                <a:solidFill>
                  <a:srgbClr val="252525"/>
                </a:solidFill>
                <a:latin typeface="Times New Roman"/>
                <a:cs typeface="Times New Roman"/>
              </a:rPr>
              <a:t>away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woman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who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whom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he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knows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reason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believe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wife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other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man, with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she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illicit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intercourse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person,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conceals</a:t>
            </a:r>
            <a:r>
              <a:rPr sz="20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detains</a:t>
            </a:r>
            <a:r>
              <a:rPr sz="20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woman,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either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description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two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both.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(498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0640" y="969340"/>
            <a:ext cx="4497070" cy="1247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09270">
              <a:lnSpc>
                <a:spcPct val="100000"/>
              </a:lnSpc>
              <a:spcBef>
                <a:spcPts val="110"/>
              </a:spcBef>
            </a:pPr>
            <a:r>
              <a:rPr spc="-100" dirty="0"/>
              <a:t>Against</a:t>
            </a:r>
            <a:r>
              <a:rPr spc="-25" dirty="0"/>
              <a:t> </a:t>
            </a:r>
            <a:r>
              <a:rPr spc="-90" dirty="0"/>
              <a:t>Children: </a:t>
            </a:r>
            <a:r>
              <a:rPr spc="-85" dirty="0"/>
              <a:t> </a:t>
            </a:r>
            <a:r>
              <a:rPr spc="-80" dirty="0"/>
              <a:t>Changes</a:t>
            </a:r>
            <a:r>
              <a:rPr spc="-60" dirty="0"/>
              <a:t> </a:t>
            </a:r>
            <a:r>
              <a:rPr spc="-75" dirty="0"/>
              <a:t>in</a:t>
            </a:r>
            <a:r>
              <a:rPr spc="-10" dirty="0"/>
              <a:t> </a:t>
            </a:r>
            <a:r>
              <a:rPr spc="-114" dirty="0"/>
              <a:t>Trafficking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536012"/>
            <a:ext cx="9450705" cy="30645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99085" marR="7620" indent="-287020" algn="just">
              <a:lnSpc>
                <a:spcPct val="90100"/>
              </a:lnSpc>
              <a:spcBef>
                <a:spcPts val="37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act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hiring,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employing,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engaging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child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offence,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punishable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95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2023,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entails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minimum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seven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extendable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ten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ts val="2380"/>
              </a:lnSpc>
              <a:spcBef>
                <a:spcPts val="116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366A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IPC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procuration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minor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girl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(under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age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eighteen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years).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96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deals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procuration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child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below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age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eighteen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(irrespective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gender).</a:t>
            </a:r>
            <a:endParaRPr sz="2200">
              <a:latin typeface="Times New Roman"/>
              <a:cs typeface="Times New Roman"/>
            </a:endParaRPr>
          </a:p>
          <a:p>
            <a:pPr marL="299085" marR="8255" indent="-287020" algn="just">
              <a:lnSpc>
                <a:spcPct val="90100"/>
              </a:lnSpc>
              <a:spcBef>
                <a:spcPts val="108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Word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14" dirty="0">
                <a:solidFill>
                  <a:srgbClr val="252525"/>
                </a:solidFill>
                <a:latin typeface="Times New Roman"/>
                <a:cs typeface="Times New Roman"/>
              </a:rPr>
              <a:t>‘child’</a:t>
            </a:r>
            <a:r>
              <a:rPr sz="2200" spc="-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substituted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‘person’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99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(373</a:t>
            </a:r>
            <a:r>
              <a:rPr sz="2200" spc="4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IPC).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prescribed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‘not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7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14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years’.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Earlier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prescribed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‘ten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years’.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5195" y="762380"/>
            <a:ext cx="793750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55"/>
              </a:lnSpc>
            </a:pP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Mob</a:t>
            </a:r>
            <a:r>
              <a:rPr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-25" dirty="0">
                <a:solidFill>
                  <a:srgbClr val="202429"/>
                </a:solidFill>
                <a:latin typeface="Arial"/>
                <a:cs typeface="Arial"/>
              </a:rPr>
              <a:t>Lynching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[Section</a:t>
            </a:r>
            <a:r>
              <a:rPr b="1" spc="-5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spc="5" dirty="0">
                <a:solidFill>
                  <a:srgbClr val="202429"/>
                </a:solidFill>
                <a:latin typeface="Arial"/>
                <a:cs typeface="Arial"/>
              </a:rPr>
              <a:t>103(1)</a:t>
            </a:r>
            <a:r>
              <a:rPr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8842" y="1371980"/>
            <a:ext cx="595630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60"/>
              </a:lnSpc>
            </a:pP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BNS/Section</a:t>
            </a:r>
            <a:r>
              <a:rPr sz="4000" b="1" spc="-8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302</a:t>
            </a:r>
            <a:r>
              <a:rPr sz="4000"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IPC]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394" y="2536012"/>
            <a:ext cx="9450705" cy="3064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indent="-287020" algn="just">
              <a:lnSpc>
                <a:spcPts val="2510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200" spc="43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103(2)</a:t>
            </a:r>
            <a:r>
              <a:rPr sz="2200" spc="4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7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200" spc="4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4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2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provision</a:t>
            </a:r>
            <a:r>
              <a:rPr sz="2200" spc="4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43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2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criminal</a:t>
            </a:r>
            <a:r>
              <a:rPr sz="2200" spc="43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liability</a:t>
            </a:r>
            <a:r>
              <a:rPr sz="2200" spc="4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endParaRPr sz="2200">
              <a:latin typeface="Times New Roman"/>
              <a:cs typeface="Times New Roman"/>
            </a:endParaRPr>
          </a:p>
          <a:p>
            <a:pPr marL="299085" algn="just">
              <a:lnSpc>
                <a:spcPts val="2510"/>
              </a:lnSpc>
            </a:pP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killing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mob.</a:t>
            </a:r>
            <a:endParaRPr sz="22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2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103(2)</a:t>
            </a:r>
            <a:r>
              <a:rPr sz="22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when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group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five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more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persons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acting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concert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murder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ground of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race,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caste</a:t>
            </a:r>
            <a:r>
              <a:rPr sz="22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community,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sex,</a:t>
            </a:r>
            <a:r>
              <a:rPr sz="22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place </a:t>
            </a:r>
            <a:r>
              <a:rPr sz="2200" spc="-5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birth,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language,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personal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belief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other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ground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each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member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group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life,</a:t>
            </a:r>
            <a:r>
              <a:rPr sz="22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2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liable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200">
              <a:latin typeface="Times New Roman"/>
              <a:cs typeface="Times New Roman"/>
            </a:endParaRPr>
          </a:p>
          <a:p>
            <a:pPr marL="299085" indent="-287020" algn="just">
              <a:lnSpc>
                <a:spcPts val="2510"/>
              </a:lnSpc>
              <a:spcBef>
                <a:spcPts val="869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Supreme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Court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laid</a:t>
            </a:r>
            <a:r>
              <a:rPr sz="2200" spc="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down</a:t>
            </a:r>
            <a:r>
              <a:rPr sz="220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guidelines</a:t>
            </a:r>
            <a:r>
              <a:rPr sz="220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200" spc="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0" dirty="0">
                <a:solidFill>
                  <a:srgbClr val="252525"/>
                </a:solidFill>
                <a:latin typeface="Times New Roman"/>
                <a:cs typeface="Times New Roman"/>
              </a:rPr>
              <a:t>Tehseen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7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20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Poonawala</a:t>
            </a:r>
            <a:r>
              <a:rPr sz="2200" spc="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</a:t>
            </a:r>
            <a:r>
              <a:rPr sz="22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on</a:t>
            </a:r>
            <a:r>
              <a:rPr sz="22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Mob</a:t>
            </a:r>
            <a:endParaRPr sz="2200">
              <a:latin typeface="Times New Roman"/>
              <a:cs typeface="Times New Roman"/>
            </a:endParaRPr>
          </a:p>
          <a:p>
            <a:pPr marL="299085">
              <a:lnSpc>
                <a:spcPts val="2510"/>
              </a:lnSpc>
            </a:pP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Lynching.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06190" marR="5080" indent="-3231515">
              <a:lnSpc>
                <a:spcPct val="100000"/>
              </a:lnSpc>
              <a:spcBef>
                <a:spcPts val="110"/>
              </a:spcBef>
            </a:pPr>
            <a:r>
              <a:rPr spc="-140" dirty="0"/>
              <a:t>REVIVAL</a:t>
            </a:r>
            <a:r>
              <a:rPr spc="-30" dirty="0"/>
              <a:t> </a:t>
            </a:r>
            <a:r>
              <a:rPr spc="130" dirty="0"/>
              <a:t>OF</a:t>
            </a:r>
            <a:r>
              <a:rPr spc="-25" dirty="0"/>
              <a:t> </a:t>
            </a:r>
            <a:r>
              <a:rPr spc="-5" dirty="0"/>
              <a:t>IPC</a:t>
            </a:r>
            <a:r>
              <a:rPr spc="-40" dirty="0"/>
              <a:t> </a:t>
            </a:r>
            <a:r>
              <a:rPr spc="-130" dirty="0"/>
              <a:t>303</a:t>
            </a:r>
            <a:r>
              <a:rPr spc="-10" dirty="0"/>
              <a:t> </a:t>
            </a:r>
            <a:r>
              <a:rPr spc="35" dirty="0"/>
              <a:t>REPEALED</a:t>
            </a:r>
            <a:r>
              <a:rPr spc="-70" dirty="0"/>
              <a:t> </a:t>
            </a:r>
            <a:r>
              <a:rPr spc="145" dirty="0"/>
              <a:t>IN </a:t>
            </a:r>
            <a:r>
              <a:rPr spc="-985" dirty="0"/>
              <a:t> </a:t>
            </a:r>
            <a:r>
              <a:rPr spc="-5" dirty="0"/>
              <a:t>MITHU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566491"/>
            <a:ext cx="945261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104.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Whoever,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being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sentence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murder,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mean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remainder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of</a:t>
            </a:r>
            <a:r>
              <a:rPr sz="24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person’s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natural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life.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8709" y="3813759"/>
            <a:ext cx="66719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0269" algn="l"/>
                <a:tab pos="1402715" algn="l"/>
                <a:tab pos="2585720" algn="l"/>
                <a:tab pos="3420745" algn="l"/>
                <a:tab pos="3954779" algn="l"/>
                <a:tab pos="4600575" algn="l"/>
                <a:tab pos="5612765" algn="l"/>
                <a:tab pos="6182995" algn="l"/>
              </a:tabLst>
            </a:pPr>
            <a:r>
              <a:rPr sz="2400" i="1" spc="-204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2400" i="1" spc="-165" dirty="0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sz="2400" i="1" spc="-17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2400" i="1" spc="-145" dirty="0">
                <a:solidFill>
                  <a:srgbClr val="252525"/>
                </a:solidFill>
                <a:latin typeface="Times New Roman"/>
                <a:cs typeface="Times New Roman"/>
              </a:rPr>
              <a:t>j</a:t>
            </a:r>
            <a:r>
              <a:rPr sz="2400" i="1" spc="-24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i="1" spc="-225" dirty="0">
                <a:solidFill>
                  <a:srgbClr val="252525"/>
                </a:solidFill>
                <a:latin typeface="Times New Roman"/>
                <a:cs typeface="Times New Roman"/>
              </a:rPr>
              <a:t>b</a:t>
            </a:r>
            <a:r>
              <a:rPr sz="24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Sup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eme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ou</a:t>
            </a:r>
            <a:r>
              <a:rPr sz="2400" spc="4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h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held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Se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ction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303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2400" spc="6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4394" y="3813759"/>
            <a:ext cx="9446260" cy="163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6850380" indent="-286385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86385" algn="l"/>
                <a:tab pos="299720" algn="l"/>
                <a:tab pos="688975" algn="l"/>
                <a:tab pos="1484630" algn="l"/>
                <a:tab pos="1731645" algn="l"/>
                <a:tab pos="2390140" algn="l"/>
              </a:tabLst>
            </a:pP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	</a:t>
            </a:r>
            <a:r>
              <a:rPr sz="2400" i="1" spc="-120" dirty="0">
                <a:solidFill>
                  <a:srgbClr val="252525"/>
                </a:solidFill>
                <a:latin typeface="Times New Roman"/>
                <a:cs typeface="Times New Roman"/>
              </a:rPr>
              <a:t>Mithu	</a:t>
            </a:r>
            <a:r>
              <a:rPr sz="2400" i="1" spc="-240" dirty="0">
                <a:solidFill>
                  <a:srgbClr val="252525"/>
                </a:solidFill>
                <a:latin typeface="Times New Roman"/>
                <a:cs typeface="Times New Roman"/>
              </a:rPr>
              <a:t>v	</a:t>
            </a:r>
            <a:r>
              <a:rPr sz="2400" i="1" spc="-145" dirty="0">
                <a:solidFill>
                  <a:srgbClr val="252525"/>
                </a:solidFill>
                <a:latin typeface="Times New Roman"/>
                <a:cs typeface="Times New Roman"/>
              </a:rPr>
              <a:t>State	</a:t>
            </a:r>
            <a:r>
              <a:rPr sz="2400" i="1" spc="-26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  <a:p>
            <a:pPr marR="6858634" algn="ctr">
              <a:lnSpc>
                <a:spcPct val="100000"/>
              </a:lnSpc>
              <a:spcBef>
                <a:spcPts val="5"/>
              </a:spcBef>
            </a:pP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unconstitutional.</a:t>
            </a:r>
            <a:endParaRPr sz="2400">
              <a:latin typeface="Times New Roman"/>
              <a:cs typeface="Times New Roman"/>
            </a:endParaRPr>
          </a:p>
          <a:p>
            <a:pPr marL="286385" indent="-286385">
              <a:lnSpc>
                <a:spcPct val="1000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86385" algn="l"/>
                <a:tab pos="299720" algn="l"/>
                <a:tab pos="8331834" algn="l"/>
                <a:tab pos="9048115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4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400" spc="4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change</a:t>
            </a:r>
            <a:r>
              <a:rPr sz="2400" spc="4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4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alternate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spc="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saves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	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	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R="7007859" algn="ctr">
              <a:lnSpc>
                <a:spcPct val="100000"/>
              </a:lnSpc>
            </a:pP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earlier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anomaly.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4363" y="457580"/>
            <a:ext cx="9065260" cy="567055"/>
          </a:xfrm>
          <a:custGeom>
            <a:avLst/>
            <a:gdLst/>
            <a:ahLst/>
            <a:cxnLst/>
            <a:rect l="l" t="t" r="r" b="b"/>
            <a:pathLst>
              <a:path w="9065260" h="567055">
                <a:moveTo>
                  <a:pt x="9064752" y="0"/>
                </a:moveTo>
                <a:lnTo>
                  <a:pt x="0" y="0"/>
                </a:lnTo>
                <a:lnTo>
                  <a:pt x="0" y="566927"/>
                </a:lnTo>
                <a:lnTo>
                  <a:pt x="9064752" y="566927"/>
                </a:lnTo>
                <a:lnTo>
                  <a:pt x="9064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2297" y="387476"/>
            <a:ext cx="89484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Culpable</a:t>
            </a:r>
            <a:r>
              <a:rPr b="1" spc="-6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Homicide not</a:t>
            </a:r>
            <a:r>
              <a:rPr b="1" spc="-17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Amounting</a:t>
            </a:r>
            <a:r>
              <a:rPr b="1" spc="-6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202429"/>
                </a:solidFill>
                <a:latin typeface="Arial"/>
                <a:cs typeface="Arial"/>
              </a:rPr>
              <a:t>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77035" y="1067180"/>
            <a:ext cx="8976360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55"/>
              </a:lnSpc>
            </a:pPr>
            <a:r>
              <a:rPr sz="4000" b="1" spc="-30" dirty="0">
                <a:solidFill>
                  <a:srgbClr val="202429"/>
                </a:solidFill>
                <a:latin typeface="Arial"/>
                <a:cs typeface="Arial"/>
              </a:rPr>
              <a:t>Murder,</a:t>
            </a:r>
            <a:r>
              <a:rPr sz="4000" b="1" spc="-3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Punishment</a:t>
            </a:r>
            <a:r>
              <a:rPr sz="4000" b="1" spc="-6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for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[Section</a:t>
            </a:r>
            <a:r>
              <a:rPr sz="4000" b="1" spc="-5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105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77947" y="1676780"/>
            <a:ext cx="6577965" cy="5670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360"/>
              </a:lnSpc>
            </a:pP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BNS/Section</a:t>
            </a:r>
            <a:r>
              <a:rPr sz="4000" b="1" spc="-10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202429"/>
                </a:solidFill>
                <a:latin typeface="Arial"/>
                <a:cs typeface="Arial"/>
              </a:rPr>
              <a:t>304</a:t>
            </a:r>
            <a:r>
              <a:rPr sz="4000" b="1" spc="-5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of</a:t>
            </a:r>
            <a:r>
              <a:rPr sz="4000" b="1" spc="-10" dirty="0">
                <a:solidFill>
                  <a:srgbClr val="202429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202429"/>
                </a:solidFill>
                <a:latin typeface="Arial"/>
                <a:cs typeface="Arial"/>
              </a:rPr>
              <a:t>IPC]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4394" y="2524125"/>
            <a:ext cx="9451340" cy="314706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11430" indent="-287020" algn="just">
              <a:lnSpc>
                <a:spcPct val="80100"/>
              </a:lnSpc>
              <a:spcBef>
                <a:spcPts val="570"/>
              </a:spcBef>
              <a:buClr>
                <a:srgbClr val="83992A"/>
              </a:buClr>
              <a:buSzPct val="115000"/>
              <a:buChar char="•"/>
              <a:tabLst>
                <a:tab pos="299720" algn="l"/>
              </a:tabLst>
            </a:pP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Section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105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substitutes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section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304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punishments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cases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Culpable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homicide</a:t>
            </a:r>
            <a:r>
              <a:rPr sz="2000" spc="1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not</a:t>
            </a:r>
            <a:r>
              <a:rPr sz="2000" spc="1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amounting</a:t>
            </a:r>
            <a:r>
              <a:rPr sz="2000" spc="1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000" spc="2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221F1F"/>
                </a:solidFill>
                <a:latin typeface="Arial MT"/>
                <a:cs typeface="Arial MT"/>
              </a:rPr>
              <a:t>Murder.</a:t>
            </a:r>
            <a:r>
              <a:rPr sz="2000" spc="1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It</a:t>
            </a:r>
            <a:r>
              <a:rPr sz="2000" spc="1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provides</a:t>
            </a:r>
            <a:r>
              <a:rPr sz="2000" spc="2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2000" spc="1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statutory</a:t>
            </a:r>
            <a:r>
              <a:rPr sz="2000" spc="1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minimum</a:t>
            </a:r>
            <a:r>
              <a:rPr sz="2000" spc="2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000" spc="2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5</a:t>
            </a:r>
            <a:r>
              <a:rPr sz="2000" spc="2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years </a:t>
            </a:r>
            <a:r>
              <a:rPr sz="2000" spc="-5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as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there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was</a:t>
            </a:r>
            <a:r>
              <a:rPr sz="2000" spc="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no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minimum</a:t>
            </a:r>
            <a:r>
              <a:rPr sz="20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punishments</a:t>
            </a:r>
            <a:r>
              <a:rPr sz="2000" spc="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earlier</a:t>
            </a:r>
            <a:r>
              <a:rPr sz="2000" spc="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2000" spc="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IPC</a:t>
            </a:r>
            <a:r>
              <a:rPr sz="2000" spc="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this</a:t>
            </a:r>
            <a:r>
              <a:rPr sz="2000" spc="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case.</a:t>
            </a:r>
            <a:endParaRPr sz="2000">
              <a:latin typeface="Arial MT"/>
              <a:cs typeface="Arial MT"/>
            </a:endParaRPr>
          </a:p>
          <a:p>
            <a:pPr marL="299085" marR="5080" indent="-287020" algn="just">
              <a:lnSpc>
                <a:spcPct val="799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  <a:tab pos="1713864" algn="l"/>
                <a:tab pos="3070225" algn="l"/>
                <a:tab pos="4088765" algn="l"/>
                <a:tab pos="5021580" algn="l"/>
                <a:tab pos="6335395" algn="l"/>
                <a:tab pos="7298690" algn="l"/>
                <a:tab pos="8725535" algn="l"/>
              </a:tabLst>
            </a:pPr>
            <a:r>
              <a:rPr sz="2000" b="1" spc="-5" dirty="0">
                <a:solidFill>
                  <a:srgbClr val="221F1F"/>
                </a:solidFill>
                <a:latin typeface="Arial"/>
                <a:cs typeface="Arial"/>
              </a:rPr>
              <a:t>Section </a:t>
            </a:r>
            <a:r>
              <a:rPr sz="2000" b="1" dirty="0">
                <a:solidFill>
                  <a:srgbClr val="221F1F"/>
                </a:solidFill>
                <a:latin typeface="Arial"/>
                <a:cs typeface="Arial"/>
              </a:rPr>
              <a:t>105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Whoever commits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culpable homicide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not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amounting to </a:t>
            </a:r>
            <a:r>
              <a:rPr sz="2000" spc="-20" dirty="0">
                <a:solidFill>
                  <a:srgbClr val="221F1F"/>
                </a:solidFill>
                <a:latin typeface="Arial MT"/>
                <a:cs typeface="Arial MT"/>
              </a:rPr>
              <a:t>murder,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000" spc="-5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punished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imprisonment for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life,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imprisonment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of either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description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term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which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not be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less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than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five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years but which </a:t>
            </a:r>
            <a:r>
              <a:rPr sz="2000" spc="10" dirty="0">
                <a:solidFill>
                  <a:srgbClr val="221F1F"/>
                </a:solidFill>
                <a:latin typeface="Arial MT"/>
                <a:cs typeface="Arial MT"/>
              </a:rPr>
              <a:t>may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extend to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ten years,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and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also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liable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fine,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if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the act 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by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death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is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caused</a:t>
            </a:r>
            <a:r>
              <a:rPr sz="2000" spc="5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is</a:t>
            </a:r>
            <a:r>
              <a:rPr sz="2000" spc="5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done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intention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causing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death, or of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causing such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bodily injury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as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likely 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spc="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cause death;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imprisonment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either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description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for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 term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which </a:t>
            </a:r>
            <a:r>
              <a:rPr sz="2000" spc="10" dirty="0">
                <a:solidFill>
                  <a:srgbClr val="221F1F"/>
                </a:solidFill>
                <a:latin typeface="Arial MT"/>
                <a:cs typeface="Arial MT"/>
              </a:rPr>
              <a:t>may 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extend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ten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years and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with fine,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if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the act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done with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knowledge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that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it </a:t>
            </a:r>
            <a:r>
              <a:rPr sz="2000" spc="-20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likely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cause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death,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but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without 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any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intention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cause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death, 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cause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such 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bo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dil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n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j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2000" spc="4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2000" spc="25" dirty="0">
                <a:solidFill>
                  <a:srgbClr val="221F1F"/>
                </a:solidFill>
                <a:latin typeface="Arial MT"/>
                <a:cs typeface="Arial MT"/>
              </a:rPr>
              <a:t>k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15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c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20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2000" spc="-1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000" spc="5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2000" spc="-5" dirty="0">
                <a:solidFill>
                  <a:srgbClr val="221F1F"/>
                </a:solidFill>
                <a:latin typeface="Arial MT"/>
                <a:cs typeface="Arial MT"/>
              </a:rPr>
              <a:t>h.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10"/>
              </a:spcBef>
            </a:pPr>
            <a:r>
              <a:rPr spc="-50" dirty="0"/>
              <a:t>CAUSING</a:t>
            </a:r>
            <a:r>
              <a:rPr spc="-55" dirty="0"/>
              <a:t> </a:t>
            </a:r>
            <a:r>
              <a:rPr spc="55" dirty="0"/>
              <a:t>DEATH</a:t>
            </a:r>
            <a:r>
              <a:rPr spc="-40" dirty="0"/>
              <a:t> </a:t>
            </a:r>
            <a:r>
              <a:rPr spc="-229" dirty="0"/>
              <a:t>BY</a:t>
            </a:r>
            <a:r>
              <a:rPr spc="-15" dirty="0"/>
              <a:t> </a:t>
            </a:r>
            <a:r>
              <a:rPr spc="85" dirty="0"/>
              <a:t>NEGLIGENCE:</a:t>
            </a:r>
            <a:r>
              <a:rPr spc="-90" dirty="0"/>
              <a:t> </a:t>
            </a:r>
            <a:r>
              <a:rPr dirty="0"/>
              <a:t>Hit</a:t>
            </a:r>
          </a:p>
          <a:p>
            <a:pPr marL="4445" algn="ctr">
              <a:lnSpc>
                <a:spcPct val="100000"/>
              </a:lnSpc>
            </a:pPr>
            <a:r>
              <a:rPr spc="-35" dirty="0"/>
              <a:t>and</a:t>
            </a:r>
            <a:r>
              <a:rPr spc="-20" dirty="0"/>
              <a:t> </a:t>
            </a:r>
            <a:r>
              <a:rPr spc="-95" dirty="0"/>
              <a:t>Run</a:t>
            </a:r>
            <a:r>
              <a:rPr spc="-40" dirty="0"/>
              <a:t> </a:t>
            </a:r>
            <a:r>
              <a:rPr spc="-110" dirty="0"/>
              <a:t>cases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4394" y="2459499"/>
            <a:ext cx="9449435" cy="303657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7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provision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kept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abeyance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time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being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0000"/>
              </a:lnSpc>
              <a:spcBef>
                <a:spcPts val="100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9720" algn="l"/>
                <a:tab pos="1768475" algn="l"/>
                <a:tab pos="3311525" algn="l"/>
                <a:tab pos="4811395" algn="l"/>
                <a:tab pos="6170930" algn="l"/>
                <a:tab pos="7765415" algn="l"/>
                <a:tab pos="9070340" algn="l"/>
              </a:tabLst>
            </a:pPr>
            <a:r>
              <a:rPr sz="1500" b="1" dirty="0">
                <a:solidFill>
                  <a:srgbClr val="221F1F"/>
                </a:solidFill>
                <a:latin typeface="Arial"/>
                <a:cs typeface="Arial"/>
              </a:rPr>
              <a:t>106.</a:t>
            </a:r>
            <a:r>
              <a:rPr sz="1500" b="1" spc="4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500" i="1" dirty="0">
                <a:solidFill>
                  <a:srgbClr val="221F1F"/>
                </a:solidFill>
                <a:latin typeface="Arial"/>
                <a:cs typeface="Arial"/>
              </a:rPr>
              <a:t>1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Whoever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causes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death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person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doing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rash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   negligent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act</a:t>
            </a:r>
            <a:r>
              <a:rPr sz="1500" spc="8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not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amounting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culpable   homicide, 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shall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   punished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40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of    either   description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for  a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term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may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extend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five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shall  also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liable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fine;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if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such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act   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is 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done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1500" spc="4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4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registered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practitioner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while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performing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   procedure,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he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shall   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punished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8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either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description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for   a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term   which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may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extend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 </a:t>
            </a:r>
            <a:r>
              <a:rPr sz="1500" spc="-15" dirty="0">
                <a:solidFill>
                  <a:srgbClr val="221F1F"/>
                </a:solidFill>
                <a:latin typeface="Arial MT"/>
                <a:cs typeface="Arial MT"/>
              </a:rPr>
              <a:t>two</a:t>
            </a:r>
            <a:r>
              <a:rPr sz="1500" spc="7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years,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h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all	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b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liab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f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ine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.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2050">
              <a:latin typeface="Arial MT"/>
              <a:cs typeface="Arial MT"/>
            </a:endParaRPr>
          </a:p>
          <a:p>
            <a:pPr marL="299085" marR="4445" indent="-287020" algn="just">
              <a:lnSpc>
                <a:spcPct val="80100"/>
              </a:lnSpc>
              <a:buClr>
                <a:srgbClr val="83992A"/>
              </a:buClr>
              <a:buSzPct val="113333"/>
              <a:buChar char="•"/>
              <a:tabLst>
                <a:tab pos="299720" algn="l"/>
              </a:tabLst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Explanation.—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For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the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purposes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this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sub-section,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“registered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medical  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practitioner”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means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a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practitioner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5" dirty="0">
                <a:solidFill>
                  <a:srgbClr val="221F1F"/>
                </a:solidFill>
                <a:latin typeface="Arial MT"/>
                <a:cs typeface="Arial MT"/>
              </a:rPr>
              <a:t>who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possesses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 any medical qualification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recognised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National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Medical Commission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Act,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2019 and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whose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name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has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been entered in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the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National Medical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Register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or a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State</a:t>
            </a:r>
            <a:r>
              <a:rPr sz="15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Medical</a:t>
            </a:r>
            <a:r>
              <a:rPr sz="15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Register</a:t>
            </a:r>
            <a:r>
              <a:rPr sz="15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15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that</a:t>
            </a:r>
            <a:r>
              <a:rPr sz="1500" spc="-11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Act.</a:t>
            </a:r>
            <a:endParaRPr sz="1500">
              <a:latin typeface="Arial MT"/>
              <a:cs typeface="Arial MT"/>
            </a:endParaRPr>
          </a:p>
          <a:p>
            <a:pPr marR="179070" algn="ctr">
              <a:lnSpc>
                <a:spcPct val="100000"/>
              </a:lnSpc>
              <a:spcBef>
                <a:spcPts val="254"/>
              </a:spcBef>
            </a:pPr>
            <a:r>
              <a:rPr sz="2300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948178"/>
            <a:ext cx="9447530" cy="272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2400" i="1" spc="-5" dirty="0">
                <a:solidFill>
                  <a:srgbClr val="221F1F"/>
                </a:solidFill>
                <a:latin typeface="Arial"/>
                <a:cs typeface="Arial"/>
              </a:rPr>
              <a:t>2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Whoever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causes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death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person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rash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and</a:t>
            </a:r>
            <a:r>
              <a:rPr sz="2400" spc="6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negligent </a:t>
            </a:r>
            <a:r>
              <a:rPr sz="2400" spc="-6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driving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vehicle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not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amounting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culpable homicide,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and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escapes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without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reporting it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 police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officer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 Magistrate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soon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after the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incident,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shall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be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punished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2400" spc="6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either description </a:t>
            </a:r>
            <a:r>
              <a:rPr sz="2400" spc="-2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6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term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2400" spc="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may</a:t>
            </a:r>
            <a:r>
              <a:rPr sz="24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extend</a:t>
            </a:r>
            <a:r>
              <a:rPr sz="2400" spc="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ten</a:t>
            </a:r>
            <a:r>
              <a:rPr sz="24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24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also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liable</a:t>
            </a:r>
            <a:r>
              <a:rPr sz="24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fine.</a:t>
            </a:r>
            <a:endParaRPr sz="2400">
              <a:latin typeface="Arial MT"/>
              <a:cs typeface="Arial MT"/>
            </a:endParaRPr>
          </a:p>
          <a:p>
            <a:pPr marL="12700" marR="5080" algn="just">
              <a:lnSpc>
                <a:spcPts val="2780"/>
              </a:lnSpc>
              <a:spcBef>
                <a:spcPts val="1355"/>
              </a:spcBef>
            </a:pP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The Courts have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been using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section 304 in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certain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cases </a:t>
            </a:r>
            <a:r>
              <a:rPr sz="2400" spc="-1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Hit and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 Run</a:t>
            </a:r>
            <a:r>
              <a:rPr sz="24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24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221F1F"/>
                </a:solidFill>
                <a:latin typeface="Arial MT"/>
                <a:cs typeface="Arial MT"/>
              </a:rPr>
              <a:t>order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24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meet</a:t>
            </a:r>
            <a:r>
              <a:rPr sz="24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the</a:t>
            </a:r>
            <a:r>
              <a:rPr sz="24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ends</a:t>
            </a:r>
            <a:r>
              <a:rPr sz="24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24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21F1F"/>
                </a:solidFill>
                <a:latin typeface="Arial MT"/>
                <a:cs typeface="Arial MT"/>
              </a:rPr>
              <a:t>justice.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8577" y="1244041"/>
            <a:ext cx="75107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87775" algn="l"/>
              </a:tabLst>
            </a:pPr>
            <a:r>
              <a:rPr sz="4400" spc="-55" dirty="0"/>
              <a:t>New</a:t>
            </a:r>
            <a:r>
              <a:rPr sz="4400" spc="10" dirty="0"/>
              <a:t> </a:t>
            </a:r>
            <a:r>
              <a:rPr sz="4400" spc="-35" dirty="0"/>
              <a:t>Offence</a:t>
            </a:r>
            <a:r>
              <a:rPr sz="4400" spc="75" dirty="0"/>
              <a:t> </a:t>
            </a:r>
            <a:r>
              <a:rPr sz="4400" spc="-5" dirty="0"/>
              <a:t>of	</a:t>
            </a:r>
            <a:r>
              <a:rPr sz="4400" spc="-60" dirty="0"/>
              <a:t>Organised</a:t>
            </a:r>
            <a:r>
              <a:rPr sz="4400" spc="-15" dirty="0"/>
              <a:t> </a:t>
            </a:r>
            <a:r>
              <a:rPr sz="4400" spc="-110" dirty="0"/>
              <a:t>Crime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84780"/>
            <a:ext cx="9450705" cy="2553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888"/>
              <a:buFont typeface="Arial MT"/>
              <a:buChar char="•"/>
              <a:tabLst>
                <a:tab pos="299720" algn="l"/>
              </a:tabLst>
            </a:pPr>
            <a:r>
              <a:rPr sz="1800" b="1" spc="-50" dirty="0">
                <a:solidFill>
                  <a:srgbClr val="221F1F"/>
                </a:solidFill>
                <a:latin typeface="Arial"/>
                <a:cs typeface="Arial"/>
              </a:rPr>
              <a:t>111.</a:t>
            </a:r>
            <a:r>
              <a:rPr sz="1800" b="1" spc="40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1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1800" spc="5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800" spc="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continuing</a:t>
            </a:r>
            <a:r>
              <a:rPr sz="1800" spc="4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unlawful</a:t>
            </a:r>
            <a:r>
              <a:rPr sz="1800" spc="9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activity</a:t>
            </a:r>
            <a:r>
              <a:rPr sz="1800" spc="9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including</a:t>
            </a:r>
            <a:r>
              <a:rPr sz="1800" spc="96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kidnapping,</a:t>
            </a:r>
            <a:r>
              <a:rPr sz="1800" spc="98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221F1F"/>
                </a:solidFill>
                <a:latin typeface="Arial MT"/>
                <a:cs typeface="Arial MT"/>
              </a:rPr>
              <a:t>robbery,</a:t>
            </a:r>
            <a:r>
              <a:rPr sz="1800" spc="9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vehicle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theft,</a:t>
            </a:r>
            <a:r>
              <a:rPr sz="1800" spc="1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extortion,</a:t>
            </a:r>
            <a:r>
              <a:rPr sz="1800" spc="1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land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grabbing,</a:t>
            </a:r>
            <a:r>
              <a:rPr sz="1800" spc="1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contract</a:t>
            </a:r>
            <a:r>
              <a:rPr sz="1800" spc="1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killing,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economic</a:t>
            </a:r>
            <a:r>
              <a:rPr sz="1800" spc="1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offence,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cyber-crimes,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trafficking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persons, drugs, weapons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illicit goods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services,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human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trafficking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for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prostitution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ransom, by any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person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a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group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persons acting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in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concert, singly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-25" dirty="0">
                <a:solidFill>
                  <a:srgbClr val="221F1F"/>
                </a:solidFill>
                <a:latin typeface="Arial MT"/>
                <a:cs typeface="Arial MT"/>
              </a:rPr>
              <a:t>jointly,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either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as a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member</a:t>
            </a:r>
            <a:r>
              <a:rPr sz="1800" spc="4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49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an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crime</a:t>
            </a:r>
            <a:r>
              <a:rPr sz="1800" spc="4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syndicate</a:t>
            </a:r>
            <a:r>
              <a:rPr sz="1800" spc="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800" spc="4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on</a:t>
            </a:r>
            <a:r>
              <a:rPr sz="1800" spc="4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behalf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such</a:t>
            </a:r>
            <a:r>
              <a:rPr sz="1800" spc="4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syndicate,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1800" spc="4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use</a:t>
            </a:r>
            <a:r>
              <a:rPr sz="1800" spc="4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endParaRPr sz="1800">
              <a:latin typeface="Arial MT"/>
              <a:cs typeface="Arial MT"/>
            </a:endParaRPr>
          </a:p>
          <a:p>
            <a:pPr marL="283210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violence,</a:t>
            </a:r>
            <a:endParaRPr sz="1800">
              <a:latin typeface="Arial MT"/>
              <a:cs typeface="Arial MT"/>
            </a:endParaRPr>
          </a:p>
          <a:p>
            <a:pPr marL="299085" marR="698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threat</a:t>
            </a:r>
            <a:r>
              <a:rPr sz="1800" spc="1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1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violence,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intimidation,</a:t>
            </a:r>
            <a:r>
              <a:rPr sz="1800" spc="1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coercion,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800" spc="1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by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800" spc="1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other</a:t>
            </a:r>
            <a:r>
              <a:rPr sz="1800" spc="1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unlawful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means</a:t>
            </a:r>
            <a:r>
              <a:rPr sz="1800" spc="1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1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obtain</a:t>
            </a:r>
            <a:r>
              <a:rPr sz="1800" spc="1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direct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endParaRPr sz="1800">
              <a:latin typeface="Arial MT"/>
              <a:cs typeface="Arial MT"/>
            </a:endParaRPr>
          </a:p>
          <a:p>
            <a:pPr marL="285115" algn="ctr">
              <a:lnSpc>
                <a:spcPct val="100000"/>
              </a:lnSpc>
              <a:spcBef>
                <a:spcPts val="45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indirect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material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benefit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including</a:t>
            </a:r>
            <a:r>
              <a:rPr sz="1800" spc="4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financial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benefit,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800" spc="4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constitute</a:t>
            </a:r>
            <a:r>
              <a:rPr sz="1800" spc="47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45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crime.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85778"/>
            <a:ext cx="9444355" cy="299656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6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Explanation.—For</a:t>
            </a:r>
            <a:r>
              <a:rPr sz="200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purposes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sub-section,––</a:t>
            </a:r>
            <a:endParaRPr sz="20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84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(i)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“organised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crime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syndicate”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means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group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two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more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persons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who,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840"/>
              </a:spcBef>
            </a:pP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acting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0" dirty="0">
                <a:solidFill>
                  <a:srgbClr val="252525"/>
                </a:solidFill>
                <a:latin typeface="Times New Roman"/>
                <a:cs typeface="Times New Roman"/>
              </a:rPr>
              <a:t>singly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jointly,</a:t>
            </a:r>
            <a:r>
              <a:rPr sz="2000" spc="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syndicate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gang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indulge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continuing</a:t>
            </a:r>
            <a:r>
              <a:rPr sz="2000" spc="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unlawful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activity;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90" dirty="0">
                <a:solidFill>
                  <a:srgbClr val="252525"/>
                </a:solidFill>
                <a:latin typeface="Times New Roman"/>
                <a:cs typeface="Times New Roman"/>
              </a:rPr>
              <a:t>(ii)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“continuing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unlawful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activity”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means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activity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prohibited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10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 a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cognizable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punishable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three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more,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undertaken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person,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either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singly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jointly,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member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organised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crime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syndicate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oron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behalf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syndicate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respect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more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charge-sheets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filed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before</a:t>
            </a:r>
            <a:r>
              <a:rPr sz="2000" spc="45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competent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Court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within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preceding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period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ten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Court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taken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cognizance</a:t>
            </a:r>
            <a:r>
              <a:rPr sz="200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2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offence,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includes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economic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offence;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66491"/>
            <a:ext cx="22313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  <a:tab pos="927100" algn="l"/>
              </a:tabLst>
            </a:pP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(iii)	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“economic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9525" y="2566491"/>
            <a:ext cx="10496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84826" y="2566491"/>
            <a:ext cx="9899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includes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5991" y="2566491"/>
            <a:ext cx="9804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criminal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1061" y="2566491"/>
            <a:ext cx="8121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breach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5570" y="2566491"/>
            <a:ext cx="1172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	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spc="7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t,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0905" y="2932938"/>
            <a:ext cx="8074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9439" algn="l"/>
                <a:tab pos="2366010" algn="l"/>
                <a:tab pos="4387215" algn="l"/>
                <a:tab pos="5902325" algn="l"/>
                <a:tab pos="6539865" algn="l"/>
              </a:tabLst>
            </a:pP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counterfeiting	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	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currency-notes,	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bank-notes	and	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Government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92665" y="2566491"/>
            <a:ext cx="931544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f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385" dirty="0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marL="33655">
              <a:lnSpc>
                <a:spcPct val="100000"/>
              </a:lnSpc>
              <a:spcBef>
                <a:spcPts val="5"/>
              </a:spcBef>
            </a:pP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stamps,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60905" y="3298393"/>
            <a:ext cx="916241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hawala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transaction,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mass-marketing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fraud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running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scheme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defraud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several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persons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doing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manner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view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defraud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bank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financial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institution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other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institution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organisation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obtaining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monetary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benefits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form.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476351"/>
            <a:ext cx="9449435" cy="297624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81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(2)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Whoever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commits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organised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crime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shall,—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(a)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if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resulted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person, be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death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liable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ten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lakh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rupees;</a:t>
            </a:r>
            <a:endParaRPr sz="24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(b)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other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case,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years</a:t>
            </a:r>
            <a:r>
              <a:rPr sz="24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400" spc="3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life,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liable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than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lakh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rupees.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2896" y="1244041"/>
            <a:ext cx="496697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05" dirty="0"/>
              <a:t>Petty</a:t>
            </a:r>
            <a:r>
              <a:rPr sz="4400" spc="35" dirty="0"/>
              <a:t> </a:t>
            </a:r>
            <a:r>
              <a:rPr sz="4400" spc="-60" dirty="0"/>
              <a:t>Organised</a:t>
            </a:r>
            <a:r>
              <a:rPr sz="4400" spc="10" dirty="0"/>
              <a:t> </a:t>
            </a:r>
            <a:r>
              <a:rPr sz="4400" spc="-110" dirty="0"/>
              <a:t>Crime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84780"/>
            <a:ext cx="9436100" cy="3377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07010" indent="-28702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888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b="1" spc="-25" dirty="0">
                <a:solidFill>
                  <a:srgbClr val="221F1F"/>
                </a:solidFill>
                <a:latin typeface="Arial"/>
                <a:cs typeface="Arial"/>
              </a:rPr>
              <a:t>112.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1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)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Whoever,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being a member of a group or gang, either singly or </a:t>
            </a:r>
            <a:r>
              <a:rPr sz="1800" spc="-20" dirty="0">
                <a:solidFill>
                  <a:srgbClr val="221F1F"/>
                </a:solidFill>
                <a:latin typeface="Arial MT"/>
                <a:cs typeface="Arial MT"/>
              </a:rPr>
              <a:t>jointly,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commits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any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act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 of theft,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snatching,</a:t>
            </a:r>
            <a:r>
              <a:rPr sz="18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cheating,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unauthorised</a:t>
            </a:r>
            <a:r>
              <a:rPr sz="18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selling</a:t>
            </a:r>
            <a:r>
              <a:rPr sz="1800" spc="-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tickets,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unauthorised</a:t>
            </a:r>
            <a:r>
              <a:rPr sz="1800" spc="-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betting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gambling,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selling of public examination question papers or any other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similar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criminal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act,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is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said</a:t>
            </a:r>
            <a:r>
              <a:rPr sz="1800" spc="-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commit</a:t>
            </a:r>
            <a:r>
              <a:rPr sz="1800" spc="-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petty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-5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crime.</a:t>
            </a:r>
            <a:endParaRPr sz="1800">
              <a:latin typeface="Arial MT"/>
              <a:cs typeface="Arial MT"/>
            </a:endParaRPr>
          </a:p>
          <a:p>
            <a:pPr marL="299085" marR="683260">
              <a:lnSpc>
                <a:spcPct val="100000"/>
              </a:lnSpc>
            </a:pP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Explanation.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—For the purposes of this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sub-section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"theft" includes trick theft, theft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from vehicle,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dwelling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house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business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premises,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cargo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theft,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pick pocketing,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 </a:t>
            </a:r>
            <a:r>
              <a:rPr sz="1800" spc="-484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through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card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skimming,</a:t>
            </a:r>
            <a:r>
              <a:rPr sz="18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shoplifting</a:t>
            </a:r>
            <a:r>
              <a:rPr sz="1800" spc="-8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theft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800" spc="-1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Automated</a:t>
            </a:r>
            <a:r>
              <a:rPr sz="1800" spc="-8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Teller</a:t>
            </a:r>
            <a:r>
              <a:rPr sz="18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Machine.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(</a:t>
            </a:r>
            <a:r>
              <a:rPr sz="1800" i="1" dirty="0">
                <a:solidFill>
                  <a:srgbClr val="221F1F"/>
                </a:solidFill>
                <a:latin typeface="Arial"/>
                <a:cs typeface="Arial"/>
              </a:rPr>
              <a:t>2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)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Whoever</a:t>
            </a:r>
            <a:r>
              <a:rPr sz="1800" spc="-6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commits</a:t>
            </a:r>
            <a:r>
              <a:rPr sz="18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any petty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organised</a:t>
            </a:r>
            <a:r>
              <a:rPr sz="1800" spc="-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crime shall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 punished</a:t>
            </a:r>
            <a:r>
              <a:rPr sz="1800" spc="-5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800" spc="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1800" spc="-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term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which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800" spc="-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not</a:t>
            </a:r>
            <a:r>
              <a:rPr sz="18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less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than</a:t>
            </a:r>
            <a:r>
              <a:rPr sz="1800" spc="-3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one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year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but</a:t>
            </a:r>
            <a:r>
              <a:rPr sz="18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may</a:t>
            </a:r>
            <a:r>
              <a:rPr sz="1800" spc="-5" dirty="0">
                <a:solidFill>
                  <a:srgbClr val="221F1F"/>
                </a:solidFill>
                <a:latin typeface="Arial MT"/>
                <a:cs typeface="Arial MT"/>
              </a:rPr>
              <a:t> extend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seven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18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459"/>
              </a:spcBef>
            </a:pP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8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also</a:t>
            </a:r>
            <a:r>
              <a:rPr sz="1800" spc="-4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r>
              <a:rPr sz="18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liable</a:t>
            </a:r>
            <a:r>
              <a:rPr sz="1800" spc="-6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8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21F1F"/>
                </a:solidFill>
                <a:latin typeface="Arial MT"/>
                <a:cs typeface="Arial MT"/>
              </a:rPr>
              <a:t>fine.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400" y="1244041"/>
            <a:ext cx="60445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60" dirty="0"/>
              <a:t>Terrorist</a:t>
            </a:r>
            <a:r>
              <a:rPr sz="4400" spc="-5" dirty="0"/>
              <a:t> </a:t>
            </a:r>
            <a:r>
              <a:rPr sz="4400" spc="-140" dirty="0"/>
              <a:t>Act:</a:t>
            </a:r>
            <a:r>
              <a:rPr sz="4400" spc="10" dirty="0"/>
              <a:t> </a:t>
            </a:r>
            <a:r>
              <a:rPr sz="4400" spc="-55" dirty="0"/>
              <a:t>New</a:t>
            </a:r>
            <a:r>
              <a:rPr sz="4400" spc="-5" dirty="0"/>
              <a:t> </a:t>
            </a:r>
            <a:r>
              <a:rPr sz="4400" spc="-35" dirty="0"/>
              <a:t>Offence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474317"/>
            <a:ext cx="9450705" cy="305498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99085" indent="-287020" algn="just">
              <a:lnSpc>
                <a:spcPct val="100000"/>
              </a:lnSpc>
              <a:spcBef>
                <a:spcPts val="56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113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BNS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Terrorist</a:t>
            </a:r>
            <a:r>
              <a:rPr sz="24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Explanation.—For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removal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doubts,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hereby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declared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that</a:t>
            </a:r>
            <a:r>
              <a:rPr sz="2400" spc="6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officer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below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rank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Superintendent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Police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decide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whether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register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case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Unlawful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Activities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(Prevention)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Act,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1967.</a:t>
            </a:r>
            <a:endParaRPr sz="24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ct val="901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Issues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Overlap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160" dirty="0">
                <a:solidFill>
                  <a:srgbClr val="252525"/>
                </a:solidFill>
                <a:latin typeface="Times New Roman"/>
                <a:cs typeface="Times New Roman"/>
              </a:rPr>
              <a:t>UAPA</a:t>
            </a:r>
            <a:r>
              <a:rPr sz="2400" spc="-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(General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later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time,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prevails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over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earlier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Special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if</a:t>
            </a:r>
            <a:r>
              <a:rPr sz="24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clearly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directly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supersedes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said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Special </a:t>
            </a:r>
            <a:r>
              <a:rPr sz="2400" spc="-170" dirty="0">
                <a:solidFill>
                  <a:srgbClr val="252525"/>
                </a:solidFill>
                <a:latin typeface="Times New Roman"/>
                <a:cs typeface="Times New Roman"/>
              </a:rPr>
              <a:t>Law,</a:t>
            </a:r>
            <a:r>
              <a:rPr sz="2400" spc="2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R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85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ghun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th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v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State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 </a:t>
            </a:r>
            <a:r>
              <a:rPr sz="2400" spc="-2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5" dirty="0">
                <a:solidFill>
                  <a:srgbClr val="252525"/>
                </a:solidFill>
                <a:latin typeface="Times New Roman"/>
                <a:cs typeface="Times New Roman"/>
              </a:rPr>
              <a:t>K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taka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1991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spc="-14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66491"/>
            <a:ext cx="9447530" cy="2953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new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provision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117(3)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introduced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2023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stringent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such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acts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grievous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hurt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results</a:t>
            </a:r>
            <a:r>
              <a:rPr sz="2400" spc="5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persistent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vegetative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state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permanent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disability.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If</a:t>
            </a:r>
            <a:r>
              <a:rPr sz="2400" spc="6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grievous</a:t>
            </a:r>
            <a:r>
              <a:rPr sz="2400" spc="4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hurt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resulting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persistent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vegetative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state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permanent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disability,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it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will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attract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higher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rigorous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ten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(remainder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6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person’s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natural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life)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as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against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up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seven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only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grievous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hurt.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7200" y="1244041"/>
            <a:ext cx="61969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95" dirty="0"/>
              <a:t>Sedition</a:t>
            </a:r>
            <a:r>
              <a:rPr sz="4400" spc="40" dirty="0"/>
              <a:t> </a:t>
            </a:r>
            <a:r>
              <a:rPr sz="4400" spc="35" dirty="0"/>
              <a:t>no</a:t>
            </a:r>
            <a:r>
              <a:rPr sz="4400" spc="-5" dirty="0"/>
              <a:t> </a:t>
            </a:r>
            <a:r>
              <a:rPr sz="4400" spc="-35" dirty="0"/>
              <a:t>more</a:t>
            </a:r>
            <a:r>
              <a:rPr sz="4400" dirty="0"/>
              <a:t> </a:t>
            </a:r>
            <a:r>
              <a:rPr sz="4400" spc="-70" dirty="0"/>
              <a:t>an</a:t>
            </a:r>
            <a:r>
              <a:rPr sz="4400" spc="-5" dirty="0"/>
              <a:t> </a:t>
            </a:r>
            <a:r>
              <a:rPr sz="4400" spc="-65" dirty="0"/>
              <a:t>offence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23594" y="2521076"/>
            <a:ext cx="9561195" cy="328739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49885" marR="68580" indent="-287020" algn="just">
              <a:lnSpc>
                <a:spcPct val="801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3505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124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relating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sedition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argued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misused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deleted in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2023.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Even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though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Commision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120" dirty="0">
                <a:solidFill>
                  <a:srgbClr val="252525"/>
                </a:solidFill>
                <a:latin typeface="Times New Roman"/>
                <a:cs typeface="Times New Roman"/>
              </a:rPr>
              <a:t>it’s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279</a:t>
            </a:r>
            <a:r>
              <a:rPr sz="2025" spc="-60" baseline="24691" dirty="0">
                <a:solidFill>
                  <a:srgbClr val="252525"/>
                </a:solidFill>
                <a:latin typeface="Times New Roman"/>
                <a:cs typeface="Times New Roman"/>
              </a:rPr>
              <a:t>th</a:t>
            </a:r>
            <a:r>
              <a:rPr sz="2025" spc="-52" baseline="2469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Report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argued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retaining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provision.</a:t>
            </a:r>
            <a:endParaRPr sz="2000">
              <a:latin typeface="Times New Roman"/>
              <a:cs typeface="Times New Roman"/>
            </a:endParaRPr>
          </a:p>
          <a:p>
            <a:pPr marL="349885" marR="71120" indent="-287020" algn="just">
              <a:lnSpc>
                <a:spcPct val="80100"/>
              </a:lnSpc>
              <a:spcBef>
                <a:spcPts val="107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3505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Supreme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Court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India,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S.G.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Vombatkere </a:t>
            </a:r>
            <a:r>
              <a:rPr sz="2000" spc="-175" dirty="0">
                <a:solidFill>
                  <a:srgbClr val="252525"/>
                </a:solidFill>
                <a:latin typeface="Times New Roman"/>
                <a:cs typeface="Times New Roman"/>
              </a:rPr>
              <a:t>v.</a:t>
            </a:r>
            <a:r>
              <a:rPr sz="2000" spc="-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Union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000" spc="-135" dirty="0">
                <a:solidFill>
                  <a:srgbClr val="252525"/>
                </a:solidFill>
                <a:latin typeface="Times New Roman"/>
                <a:cs typeface="Times New Roman"/>
              </a:rPr>
              <a:t>May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11, 2022,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had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directed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all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State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governments and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central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government 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keep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abeyance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all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pending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trials,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 appeals,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proceedings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regard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124A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IPC,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spc="3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prima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facie</a:t>
            </a:r>
            <a:r>
              <a:rPr sz="2000" spc="3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it felt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tune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current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social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milieu.</a:t>
            </a:r>
            <a:endParaRPr sz="2000">
              <a:latin typeface="Times New Roman"/>
              <a:cs typeface="Times New Roman"/>
            </a:endParaRPr>
          </a:p>
          <a:p>
            <a:pPr marL="349885" marR="68580" indent="-287020" algn="just">
              <a:lnSpc>
                <a:spcPct val="801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350520" algn="l"/>
              </a:tabLst>
            </a:pP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new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on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acts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secession,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armed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rebellion,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subversive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activities,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separatist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activities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endangering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sovereignty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unity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integrity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added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 punishable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152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2023. 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this section,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exciting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attempt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excite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acts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mentioned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hereinabove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punishable 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extendable 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seven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00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life.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39365"/>
            <a:ext cx="1746250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9085" algn="l"/>
                <a:tab pos="299720" algn="l"/>
                <a:tab pos="923925" algn="l"/>
              </a:tabLst>
            </a:pPr>
            <a:r>
              <a:rPr sz="1500" b="1" dirty="0">
                <a:solidFill>
                  <a:srgbClr val="221F1F"/>
                </a:solidFill>
                <a:latin typeface="Arial"/>
                <a:cs typeface="Arial"/>
              </a:rPr>
              <a:t>15</a:t>
            </a:r>
            <a:r>
              <a:rPr sz="1500" b="1" spc="5" dirty="0">
                <a:solidFill>
                  <a:srgbClr val="221F1F"/>
                </a:solidFill>
                <a:latin typeface="Arial"/>
                <a:cs typeface="Arial"/>
              </a:rPr>
              <a:t>2</a:t>
            </a:r>
            <a:r>
              <a:rPr sz="1500" b="1" dirty="0">
                <a:solidFill>
                  <a:srgbClr val="221F1F"/>
                </a:solidFill>
                <a:latin typeface="Arial"/>
                <a:cs typeface="Arial"/>
              </a:rPr>
              <a:t>.	</a:t>
            </a:r>
            <a:r>
              <a:rPr sz="1500" spc="40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h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v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10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3180" y="2539365"/>
            <a:ext cx="7472045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94740" algn="l"/>
                <a:tab pos="1518285" algn="l"/>
                <a:tab pos="2655570" algn="l"/>
                <a:tab pos="3112770" algn="l"/>
                <a:tab pos="3930015" algn="l"/>
                <a:tab pos="4661535" algn="l"/>
                <a:tab pos="5533390" algn="l"/>
                <a:tab pos="5960745" algn="l"/>
                <a:tab pos="6829425" algn="l"/>
                <a:tab pos="7256145" algn="l"/>
              </a:tabLst>
            </a:pP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rp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ely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or	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k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no</a:t>
            </a:r>
            <a:r>
              <a:rPr sz="1500" spc="-60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ing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l</a:t>
            </a:r>
            <a:r>
              <a:rPr sz="1500" spc="-130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	b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y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-55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ord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h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	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k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en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or	</a:t>
            </a:r>
            <a:r>
              <a:rPr sz="1500" spc="-55" dirty="0">
                <a:solidFill>
                  <a:srgbClr val="221F1F"/>
                </a:solidFill>
                <a:latin typeface="Arial MT"/>
                <a:cs typeface="Arial MT"/>
              </a:rPr>
              <a:t>w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ri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en,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or	by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60905" y="2721940"/>
            <a:ext cx="9164955" cy="9886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475"/>
              </a:spcBef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signs,</a:t>
            </a:r>
            <a:r>
              <a:rPr sz="1500" spc="4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visible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representation,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80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electronic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communication   or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use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of   financial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mean,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otherwise,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excites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attempts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excite,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secession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armed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rebellion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subversive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activities,</a:t>
            </a:r>
            <a:r>
              <a:rPr sz="1500" spc="8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   encourages   feelings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separatist 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activities</a:t>
            </a:r>
            <a:r>
              <a:rPr sz="1500" spc="405" dirty="0">
                <a:solidFill>
                  <a:srgbClr val="221F1F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   endangers    sovereignty   or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unity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integrity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India;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indulges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commits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any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such  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act</a:t>
            </a:r>
            <a:r>
              <a:rPr sz="1500" spc="8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shall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punished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for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life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imprisonment</a:t>
            </a:r>
            <a:r>
              <a:rPr sz="1500" spc="3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which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may</a:t>
            </a:r>
            <a:r>
              <a:rPr sz="1500" spc="37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extend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to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seven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years,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and</a:t>
            </a:r>
            <a:r>
              <a:rPr sz="1500" spc="39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shall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also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0905" y="3637279"/>
            <a:ext cx="221361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20"/>
              </a:lnSpc>
              <a:spcBef>
                <a:spcPts val="110"/>
              </a:spcBef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be</a:t>
            </a:r>
            <a:endParaRPr sz="1500">
              <a:latin typeface="Arial MT"/>
              <a:cs typeface="Arial MT"/>
            </a:endParaRPr>
          </a:p>
          <a:p>
            <a:pPr marL="12700">
              <a:lnSpc>
                <a:spcPts val="1620"/>
              </a:lnSpc>
            </a:pPr>
            <a:r>
              <a:rPr sz="1500" i="1" dirty="0">
                <a:solidFill>
                  <a:srgbClr val="221F1F"/>
                </a:solidFill>
                <a:latin typeface="Arial"/>
                <a:cs typeface="Arial"/>
              </a:rPr>
              <a:t>Explanation.––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Comments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1757" y="3637279"/>
            <a:ext cx="6670675" cy="43878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375285">
              <a:lnSpc>
                <a:spcPct val="80000"/>
              </a:lnSpc>
              <a:spcBef>
                <a:spcPts val="470"/>
              </a:spcBef>
              <a:tabLst>
                <a:tab pos="1238250" algn="l"/>
                <a:tab pos="2792730" algn="l"/>
                <a:tab pos="3249930" algn="l"/>
                <a:tab pos="3484879" algn="l"/>
                <a:tab pos="3816985" algn="l"/>
                <a:tab pos="5009515" algn="l"/>
                <a:tab pos="5481955" algn="l"/>
                <a:tab pos="6296025" algn="l"/>
              </a:tabLst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li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ble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		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		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f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.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x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pr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ing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app</a:t>
            </a:r>
            <a:r>
              <a:rPr sz="1500" spc="-3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ob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ion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o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f	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he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m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1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u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,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	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d</a:t>
            </a:r>
            <a:r>
              <a:rPr sz="1500" spc="20" dirty="0">
                <a:solidFill>
                  <a:srgbClr val="221F1F"/>
                </a:solidFill>
                <a:latin typeface="Arial MT"/>
                <a:cs typeface="Arial MT"/>
              </a:rPr>
              <a:t>m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s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</a:t>
            </a:r>
            <a:r>
              <a:rPr sz="1500" spc="-20" dirty="0">
                <a:solidFill>
                  <a:srgbClr val="221F1F"/>
                </a:solidFill>
                <a:latin typeface="Arial MT"/>
                <a:cs typeface="Arial MT"/>
              </a:rPr>
              <a:t>a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</a:t>
            </a:r>
            <a:r>
              <a:rPr sz="1500" spc="-25" dirty="0">
                <a:solidFill>
                  <a:srgbClr val="221F1F"/>
                </a:solidFill>
                <a:latin typeface="Arial MT"/>
                <a:cs typeface="Arial MT"/>
              </a:rPr>
              <a:t>i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v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e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4394" y="4002735"/>
            <a:ext cx="9447530" cy="154622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99085" marR="5080" algn="just">
              <a:lnSpc>
                <a:spcPct val="89400"/>
              </a:lnSpc>
              <a:spcBef>
                <a:spcPts val="305"/>
              </a:spcBef>
            </a:pP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other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action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of</a:t>
            </a:r>
            <a:r>
              <a:rPr sz="1500" spc="4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the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Government</a:t>
            </a:r>
            <a:r>
              <a:rPr sz="1500" spc="40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with</a:t>
            </a:r>
            <a:r>
              <a:rPr sz="1500" spc="80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a  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view   to 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obtain   their   alteration  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by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lawful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means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without</a:t>
            </a:r>
            <a:r>
              <a:rPr sz="1500" spc="42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exciting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or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attempting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excite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the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activities</a:t>
            </a:r>
            <a:r>
              <a:rPr sz="1500" spc="819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referred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221F1F"/>
                </a:solidFill>
                <a:latin typeface="Arial MT"/>
                <a:cs typeface="Arial MT"/>
              </a:rPr>
              <a:t>to 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in   this</a:t>
            </a:r>
            <a:r>
              <a:rPr sz="1500" spc="4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section</a:t>
            </a:r>
            <a:r>
              <a:rPr sz="1500" spc="42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do   </a:t>
            </a:r>
            <a:r>
              <a:rPr sz="1500" spc="-5" dirty="0">
                <a:solidFill>
                  <a:srgbClr val="221F1F"/>
                </a:solidFill>
                <a:latin typeface="Arial MT"/>
                <a:cs typeface="Arial MT"/>
              </a:rPr>
              <a:t>not</a:t>
            </a:r>
            <a:r>
              <a:rPr sz="1500" spc="8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constitute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an</a:t>
            </a:r>
            <a:r>
              <a:rPr sz="1500" spc="-1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offence</a:t>
            </a:r>
            <a:r>
              <a:rPr sz="1500" spc="-8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221F1F"/>
                </a:solidFill>
                <a:latin typeface="Arial MT"/>
                <a:cs typeface="Arial MT"/>
              </a:rPr>
              <a:t>under</a:t>
            </a:r>
            <a:r>
              <a:rPr sz="1500" spc="-10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this</a:t>
            </a:r>
            <a:r>
              <a:rPr sz="1500" spc="-45" dirty="0">
                <a:solidFill>
                  <a:srgbClr val="221F1F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221F1F"/>
                </a:solidFill>
                <a:latin typeface="Arial MT"/>
                <a:cs typeface="Arial MT"/>
              </a:rPr>
              <a:t>section.</a:t>
            </a:r>
            <a:endParaRPr sz="1500">
              <a:latin typeface="Arial MT"/>
              <a:cs typeface="Arial MT"/>
            </a:endParaRPr>
          </a:p>
          <a:p>
            <a:pPr marL="299085" marR="339725" indent="-287020">
              <a:lnSpc>
                <a:spcPct val="80100"/>
              </a:lnSpc>
              <a:spcBef>
                <a:spcPts val="117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Note: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move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government</a:t>
            </a:r>
            <a:r>
              <a:rPr sz="20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line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recommendation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0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Commission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3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June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2023,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alternative</a:t>
            </a:r>
            <a:r>
              <a:rPr sz="20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</a:t>
            </a:r>
            <a:r>
              <a:rPr sz="2000" spc="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being </a:t>
            </a:r>
            <a:r>
              <a:rPr sz="2000" spc="-48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sought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enhanced</a:t>
            </a:r>
            <a:r>
              <a:rPr sz="20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seven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95" dirty="0">
                <a:solidFill>
                  <a:srgbClr val="252525"/>
                </a:solidFill>
                <a:latin typeface="Times New Roman"/>
                <a:cs typeface="Times New Roman"/>
              </a:rPr>
              <a:t>jail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present</a:t>
            </a:r>
            <a:r>
              <a:rPr sz="20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three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0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IPC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2532964"/>
            <a:ext cx="9448800" cy="317563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99085" marR="5715" indent="-287020" algn="just">
              <a:lnSpc>
                <a:spcPct val="90000"/>
              </a:lnSpc>
              <a:spcBef>
                <a:spcPts val="39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‘attempt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suicide’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deleted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2023.This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brings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30" dirty="0">
                <a:solidFill>
                  <a:srgbClr val="252525"/>
                </a:solidFill>
                <a:latin typeface="Times New Roman"/>
                <a:cs typeface="Times New Roman"/>
              </a:rPr>
              <a:t>law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line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Mental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Healthcare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Act,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2017. </a:t>
            </a:r>
            <a:r>
              <a:rPr sz="2400" spc="-11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new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226</a:t>
            </a:r>
            <a:r>
              <a:rPr sz="24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added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4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2023</a:t>
            </a:r>
            <a:r>
              <a:rPr sz="2400" spc="4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those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who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attempt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suicide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compel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restrain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exercise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lawful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power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public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servant.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90000"/>
              </a:lnSpc>
              <a:spcBef>
                <a:spcPts val="117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226: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Whoever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attempts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suicide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intent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compel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restrain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public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servant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discharging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his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official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duty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simple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4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year,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both,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service.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7514" y="1244041"/>
            <a:ext cx="77711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35505" algn="l"/>
              </a:tabLst>
            </a:pPr>
            <a:r>
              <a:rPr sz="4400" spc="-105" dirty="0"/>
              <a:t>Scope</a:t>
            </a:r>
            <a:r>
              <a:rPr sz="4400" spc="40" dirty="0"/>
              <a:t> </a:t>
            </a:r>
            <a:r>
              <a:rPr sz="4400" spc="-5" dirty="0"/>
              <a:t>of	</a:t>
            </a:r>
            <a:r>
              <a:rPr sz="4400" spc="-110" dirty="0"/>
              <a:t>aggravated</a:t>
            </a:r>
            <a:r>
              <a:rPr sz="4400" spc="40" dirty="0"/>
              <a:t> </a:t>
            </a:r>
            <a:r>
              <a:rPr sz="4400" spc="-10" dirty="0"/>
              <a:t>Theft</a:t>
            </a:r>
            <a:r>
              <a:rPr sz="4400" spc="-5" dirty="0"/>
              <a:t> </a:t>
            </a:r>
            <a:r>
              <a:rPr sz="4400" spc="-100" dirty="0"/>
              <a:t>widened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21076"/>
            <a:ext cx="9444355" cy="293687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marR="5080" indent="-287020" algn="just">
              <a:lnSpc>
                <a:spcPct val="80000"/>
              </a:lnSpc>
              <a:spcBef>
                <a:spcPts val="57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domain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expanded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include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vehicle,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vehicle,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government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property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idol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icon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000" spc="3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place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worship.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305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000" spc="4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0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2023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such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thefts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have</a:t>
            </a:r>
            <a:r>
              <a:rPr sz="20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made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punishable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7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years.</a:t>
            </a:r>
            <a:endParaRPr sz="2000">
              <a:latin typeface="Times New Roman"/>
              <a:cs typeface="Times New Roman"/>
            </a:endParaRPr>
          </a:p>
          <a:p>
            <a:pPr marL="299085" indent="-287020" algn="just">
              <a:lnSpc>
                <a:spcPct val="100000"/>
              </a:lnSpc>
              <a:spcBef>
                <a:spcPts val="60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Snatching</a:t>
            </a:r>
            <a:r>
              <a:rPr sz="20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0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b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new</a:t>
            </a:r>
            <a:r>
              <a:rPr sz="20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 offence:</a:t>
            </a:r>
            <a:endParaRPr sz="20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80000"/>
              </a:lnSpc>
              <a:spcBef>
                <a:spcPts val="1080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304.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(1)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snatching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if,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order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commit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theft, the offender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suddenly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quickly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forcibly </a:t>
            </a:r>
            <a:r>
              <a:rPr sz="2000" spc="-65" dirty="0">
                <a:solidFill>
                  <a:srgbClr val="252525"/>
                </a:solidFill>
                <a:latin typeface="Times New Roman"/>
                <a:cs typeface="Times New Roman"/>
              </a:rPr>
              <a:t>seizes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secures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grabs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takes </a:t>
            </a:r>
            <a:r>
              <a:rPr sz="2000" spc="-130" dirty="0">
                <a:solidFill>
                  <a:srgbClr val="252525"/>
                </a:solidFill>
                <a:latin typeface="Times New Roman"/>
                <a:cs typeface="Times New Roman"/>
              </a:rPr>
              <a:t>away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his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possession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movable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property.</a:t>
            </a:r>
            <a:endParaRPr sz="2000">
              <a:latin typeface="Times New Roman"/>
              <a:cs typeface="Times New Roman"/>
            </a:endParaRPr>
          </a:p>
          <a:p>
            <a:pPr marL="299085" marR="5715" indent="-287020" algn="just">
              <a:lnSpc>
                <a:spcPts val="1920"/>
              </a:lnSpc>
              <a:spcBef>
                <a:spcPts val="1065"/>
              </a:spcBef>
              <a:buClr>
                <a:srgbClr val="83992A"/>
              </a:buClr>
              <a:buSzPct val="115000"/>
              <a:buFont typeface="Arial MT"/>
              <a:buChar char="•"/>
              <a:tabLst>
                <a:tab pos="299720" algn="l"/>
              </a:tabLst>
            </a:pP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(2)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Whoever </a:t>
            </a:r>
            <a:r>
              <a:rPr sz="20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commits </a:t>
            </a:r>
            <a:r>
              <a:rPr sz="2000" spc="-40" dirty="0">
                <a:solidFill>
                  <a:srgbClr val="252525"/>
                </a:solidFill>
                <a:latin typeface="Times New Roman"/>
                <a:cs typeface="Times New Roman"/>
              </a:rPr>
              <a:t>snatching,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0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000" spc="-1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either description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0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term</a:t>
            </a:r>
            <a:r>
              <a:rPr sz="20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000" spc="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0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252525"/>
                </a:solidFill>
                <a:latin typeface="Times New Roman"/>
                <a:cs typeface="Times New Roman"/>
              </a:rPr>
              <a:t>three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0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0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0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0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0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Times New Roman"/>
                <a:cs typeface="Times New Roman"/>
              </a:rPr>
              <a:t>liable</a:t>
            </a:r>
            <a:r>
              <a:rPr sz="20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1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0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8682" y="1244041"/>
            <a:ext cx="73767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100" dirty="0"/>
              <a:t>Deterrent/</a:t>
            </a:r>
            <a:r>
              <a:rPr sz="4400" spc="75" dirty="0"/>
              <a:t> </a:t>
            </a:r>
            <a:r>
              <a:rPr sz="4400" spc="-105" dirty="0"/>
              <a:t>Reformative</a:t>
            </a:r>
            <a:r>
              <a:rPr sz="4400" spc="95" dirty="0"/>
              <a:t> </a:t>
            </a:r>
            <a:r>
              <a:rPr sz="4400" spc="-55" dirty="0"/>
              <a:t>approach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66492"/>
            <a:ext cx="9450705" cy="318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10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(2)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Whoever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commits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theft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either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description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which </a:t>
            </a:r>
            <a:r>
              <a:rPr sz="2200" spc="-105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200" spc="3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extend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three </a:t>
            </a:r>
            <a:r>
              <a:rPr sz="2200" spc="-90" dirty="0">
                <a:solidFill>
                  <a:srgbClr val="252525"/>
                </a:solidFill>
                <a:latin typeface="Times New Roman"/>
                <a:cs typeface="Times New Roman"/>
              </a:rPr>
              <a:t>years,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fine,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both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second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subsequent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conviction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any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under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this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section,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he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rigorous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term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4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</a:t>
            </a:r>
            <a:r>
              <a:rPr sz="22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25" dirty="0">
                <a:solidFill>
                  <a:srgbClr val="252525"/>
                </a:solidFill>
                <a:latin typeface="Times New Roman"/>
                <a:cs typeface="Times New Roman"/>
              </a:rPr>
              <a:t>not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75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than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one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252525"/>
                </a:solidFill>
                <a:latin typeface="Times New Roman"/>
                <a:cs typeface="Times New Roman"/>
              </a:rPr>
              <a:t>but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00" dirty="0">
                <a:solidFill>
                  <a:srgbClr val="252525"/>
                </a:solidFill>
                <a:latin typeface="Times New Roman"/>
                <a:cs typeface="Times New Roman"/>
              </a:rPr>
              <a:t>may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3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fine:</a:t>
            </a:r>
            <a:endParaRPr sz="2200">
              <a:latin typeface="Times New Roman"/>
              <a:cs typeface="Times New Roman"/>
            </a:endParaRPr>
          </a:p>
          <a:p>
            <a:pPr marL="299085" marR="6350" indent="-287020" algn="just">
              <a:lnSpc>
                <a:spcPct val="100000"/>
              </a:lnSpc>
              <a:spcBef>
                <a:spcPts val="1135"/>
              </a:spcBef>
              <a:buClr>
                <a:srgbClr val="83992A"/>
              </a:buClr>
              <a:buSzPct val="113636"/>
              <a:buFont typeface="Arial MT"/>
              <a:buChar char="•"/>
              <a:tabLst>
                <a:tab pos="299720" algn="l"/>
              </a:tabLst>
            </a:pP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Provided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that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cases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theft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where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value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stolen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property </a:t>
            </a:r>
            <a:r>
              <a:rPr sz="2200" spc="-8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3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</a:t>
            </a:r>
            <a:r>
              <a:rPr sz="22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five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thousand </a:t>
            </a:r>
            <a:r>
              <a:rPr sz="2200" spc="-35" dirty="0">
                <a:solidFill>
                  <a:srgbClr val="252525"/>
                </a:solidFill>
                <a:latin typeface="Times New Roman"/>
                <a:cs typeface="Times New Roman"/>
              </a:rPr>
              <a:t>rupees,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a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person </a:t>
            </a:r>
            <a:r>
              <a:rPr sz="2200" spc="-9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200" spc="3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convicted </a:t>
            </a:r>
            <a:r>
              <a:rPr sz="22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first 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time, </a:t>
            </a:r>
            <a:r>
              <a:rPr sz="2200" spc="-65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200" spc="15" dirty="0">
                <a:solidFill>
                  <a:srgbClr val="252525"/>
                </a:solidFill>
                <a:latin typeface="Times New Roman"/>
                <a:cs typeface="Times New Roman"/>
              </a:rPr>
              <a:t>upon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return </a:t>
            </a:r>
            <a:r>
              <a:rPr sz="22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80" dirty="0">
                <a:solidFill>
                  <a:srgbClr val="252525"/>
                </a:solidFill>
                <a:latin typeface="Times New Roman"/>
                <a:cs typeface="Times New Roman"/>
              </a:rPr>
              <a:t>value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property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200" spc="-15" dirty="0">
                <a:solidFill>
                  <a:srgbClr val="252525"/>
                </a:solidFill>
                <a:latin typeface="Times New Roman"/>
                <a:cs typeface="Times New Roman"/>
              </a:rPr>
              <a:t>restoration </a:t>
            </a:r>
            <a:r>
              <a:rPr sz="2200" spc="-1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200" spc="5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stolen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property, </a:t>
            </a:r>
            <a:r>
              <a:rPr sz="2200" spc="-70" dirty="0">
                <a:solidFill>
                  <a:srgbClr val="252525"/>
                </a:solidFill>
                <a:latin typeface="Times New Roman"/>
                <a:cs typeface="Times New Roman"/>
              </a:rPr>
              <a:t>shall </a:t>
            </a:r>
            <a:r>
              <a:rPr sz="2200" spc="-20" dirty="0">
                <a:solidFill>
                  <a:srgbClr val="252525"/>
                </a:solidFill>
                <a:latin typeface="Times New Roman"/>
                <a:cs typeface="Times New Roman"/>
              </a:rPr>
              <a:t>be </a:t>
            </a:r>
            <a:r>
              <a:rPr sz="2200" spc="-30" dirty="0">
                <a:solidFill>
                  <a:srgbClr val="252525"/>
                </a:solidFill>
                <a:latin typeface="Times New Roman"/>
                <a:cs typeface="Times New Roman"/>
              </a:rPr>
              <a:t>punished 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5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2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200" spc="-40" dirty="0">
                <a:solidFill>
                  <a:srgbClr val="252525"/>
                </a:solidFill>
                <a:latin typeface="Times New Roman"/>
                <a:cs typeface="Times New Roman"/>
              </a:rPr>
              <a:t>community</a:t>
            </a:r>
            <a:r>
              <a:rPr sz="2200" spc="-55" dirty="0">
                <a:solidFill>
                  <a:srgbClr val="252525"/>
                </a:solidFill>
                <a:latin typeface="Times New Roman"/>
                <a:cs typeface="Times New Roman"/>
              </a:rPr>
              <a:t> service.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61534" y="1244041"/>
            <a:ext cx="187452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45" dirty="0"/>
              <a:t>M</a:t>
            </a:r>
            <a:r>
              <a:rPr sz="4400" spc="-135" dirty="0"/>
              <a:t>is</a:t>
            </a:r>
            <a:r>
              <a:rPr sz="4400" spc="-225" dirty="0"/>
              <a:t>c</a:t>
            </a:r>
            <a:r>
              <a:rPr sz="4400" spc="-95" dirty="0"/>
              <a:t>hief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32964"/>
            <a:ext cx="9449435" cy="302641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99085" marR="5080" indent="-287020" algn="just">
              <a:lnSpc>
                <a:spcPct val="90000"/>
              </a:lnSpc>
              <a:spcBef>
                <a:spcPts val="39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mischief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Section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324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BNS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expanded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causing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loss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damage</a:t>
            </a:r>
            <a:r>
              <a:rPr sz="2400" spc="4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any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property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including</a:t>
            </a:r>
            <a:r>
              <a:rPr sz="2400" spc="4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property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Government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Local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Authority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punishable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extendable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up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100" dirty="0">
                <a:solidFill>
                  <a:srgbClr val="252525"/>
                </a:solidFill>
                <a:latin typeface="Times New Roman"/>
                <a:cs typeface="Times New Roman"/>
              </a:rPr>
              <a:t>year,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5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both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(as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against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just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6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months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both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offence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mischief).</a:t>
            </a:r>
            <a:r>
              <a:rPr sz="2400" spc="45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case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loss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damage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more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20,000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rupees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but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less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than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lakh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rupees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4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extended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up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two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400" spc="3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fine,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both.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Where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loss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damage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above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one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lakh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rupees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punishment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would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be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extendable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five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years,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fine,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both.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03504"/>
            <a:ext cx="12192000" cy="5654040"/>
            <a:chOff x="0" y="603504"/>
            <a:chExt cx="12192000" cy="5654040"/>
          </a:xfrm>
        </p:grpSpPr>
        <p:sp>
          <p:nvSpPr>
            <p:cNvPr id="4" name="object 4"/>
            <p:cNvSpPr/>
            <p:nvPr/>
          </p:nvSpPr>
          <p:spPr>
            <a:xfrm>
              <a:off x="608076" y="611124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240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4680"/>
              <a:ext cx="762000" cy="6065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6095" y="3154680"/>
              <a:ext cx="755903" cy="60655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84808" y="664540"/>
            <a:ext cx="9432925" cy="18567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24840" marR="625475" algn="ctr">
              <a:lnSpc>
                <a:spcPct val="100000"/>
              </a:lnSpc>
              <a:spcBef>
                <a:spcPts val="110"/>
              </a:spcBef>
            </a:pPr>
            <a:r>
              <a:rPr spc="-125" dirty="0"/>
              <a:t>False </a:t>
            </a:r>
            <a:r>
              <a:rPr spc="-20" dirty="0"/>
              <a:t>information </a:t>
            </a:r>
            <a:r>
              <a:rPr spc="-35" dirty="0"/>
              <a:t>Imputations, </a:t>
            </a:r>
            <a:r>
              <a:rPr spc="-55" dirty="0"/>
              <a:t>assertions </a:t>
            </a:r>
            <a:r>
              <a:rPr spc="-985" dirty="0"/>
              <a:t> </a:t>
            </a:r>
            <a:r>
              <a:rPr spc="-105" dirty="0"/>
              <a:t>prejudicial</a:t>
            </a:r>
            <a:r>
              <a:rPr spc="-75" dirty="0"/>
              <a:t> </a:t>
            </a:r>
            <a:r>
              <a:rPr spc="50" dirty="0"/>
              <a:t>to</a:t>
            </a:r>
            <a:r>
              <a:rPr spc="-10" dirty="0"/>
              <a:t> </a:t>
            </a:r>
            <a:r>
              <a:rPr spc="-70" dirty="0"/>
              <a:t>national</a:t>
            </a: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3575050" algn="l"/>
                <a:tab pos="9406890" algn="l"/>
              </a:tabLst>
            </a:pPr>
            <a:r>
              <a:rPr u="heavy" dirty="0">
                <a:uFill>
                  <a:solidFill>
                    <a:srgbClr val="83992A"/>
                  </a:solidFill>
                </a:uFill>
              </a:rPr>
              <a:t> 	</a:t>
            </a:r>
            <a:r>
              <a:rPr u="heavy" spc="-55" dirty="0">
                <a:uFill>
                  <a:solidFill>
                    <a:srgbClr val="83992A"/>
                  </a:solidFill>
                </a:uFill>
              </a:rPr>
              <a:t>integration.	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74394" y="2566491"/>
            <a:ext cx="9449435" cy="310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350" indent="-287020" algn="just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197(1)(d)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act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making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publishing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false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or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misleading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information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tendency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jeopardise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sovereignty,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unity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integrity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security</a:t>
            </a:r>
            <a:r>
              <a:rPr sz="2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India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made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punishable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imprisonment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up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years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fine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both.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185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720" algn="l"/>
              </a:tabLst>
            </a:pP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116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BNS,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2023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number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252525"/>
                </a:solidFill>
                <a:latin typeface="Times New Roman"/>
                <a:cs typeface="Times New Roman"/>
              </a:rPr>
              <a:t>days</a:t>
            </a:r>
            <a:r>
              <a:rPr sz="2400" spc="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provided</a:t>
            </a:r>
            <a:r>
              <a:rPr sz="2400" spc="5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sufferer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severe </a:t>
            </a:r>
            <a:r>
              <a:rPr sz="2400" spc="-70" dirty="0">
                <a:solidFill>
                  <a:srgbClr val="252525"/>
                </a:solidFill>
                <a:latin typeface="Times New Roman"/>
                <a:cs typeface="Times New Roman"/>
              </a:rPr>
              <a:t>bodily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pain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 the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purpose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‘grievous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hurt’ has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been 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reduced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45" dirty="0">
                <a:solidFill>
                  <a:srgbClr val="252525"/>
                </a:solidFill>
                <a:latin typeface="Times New Roman"/>
                <a:cs typeface="Times New Roman"/>
              </a:rPr>
              <a:t>’20</a:t>
            </a:r>
            <a:r>
              <a:rPr sz="2400" spc="-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35" dirty="0">
                <a:solidFill>
                  <a:srgbClr val="252525"/>
                </a:solidFill>
                <a:latin typeface="Times New Roman"/>
                <a:cs typeface="Times New Roman"/>
              </a:rPr>
              <a:t>days’</a:t>
            </a:r>
            <a:r>
              <a:rPr sz="2400" spc="-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5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40" dirty="0">
                <a:solidFill>
                  <a:srgbClr val="252525"/>
                </a:solidFill>
                <a:latin typeface="Times New Roman"/>
                <a:cs typeface="Times New Roman"/>
              </a:rPr>
              <a:t>’15</a:t>
            </a:r>
            <a:r>
              <a:rPr sz="2400" spc="-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25" dirty="0">
                <a:solidFill>
                  <a:srgbClr val="252525"/>
                </a:solidFill>
                <a:latin typeface="Times New Roman"/>
                <a:cs typeface="Times New Roman"/>
              </a:rPr>
              <a:t>days’.</a:t>
            </a:r>
            <a:r>
              <a:rPr sz="2400" spc="-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35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4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done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keeping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5" dirty="0">
                <a:solidFill>
                  <a:srgbClr val="252525"/>
                </a:solidFill>
                <a:latin typeface="Times New Roman"/>
                <a:cs typeface="Times New Roman"/>
              </a:rPr>
              <a:t>view</a:t>
            </a:r>
            <a:r>
              <a:rPr sz="2400" spc="3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advancement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the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medical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treatment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provides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quicker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0" dirty="0">
                <a:solidFill>
                  <a:srgbClr val="252525"/>
                </a:solidFill>
                <a:latin typeface="Times New Roman"/>
                <a:cs typeface="Times New Roman"/>
              </a:rPr>
              <a:t>recovery.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961" y="1244041"/>
            <a:ext cx="6709409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75" dirty="0"/>
              <a:t>What</a:t>
            </a:r>
            <a:r>
              <a:rPr sz="4400" spc="10" dirty="0"/>
              <a:t> </a:t>
            </a:r>
            <a:r>
              <a:rPr sz="4400" spc="-85" dirty="0"/>
              <a:t>has</a:t>
            </a:r>
            <a:r>
              <a:rPr sz="4400" dirty="0"/>
              <a:t> </a:t>
            </a:r>
            <a:r>
              <a:rPr sz="4400" spc="40" dirty="0"/>
              <a:t>not</a:t>
            </a:r>
            <a:r>
              <a:rPr sz="4400" spc="25" dirty="0"/>
              <a:t> </a:t>
            </a:r>
            <a:r>
              <a:rPr sz="4400" spc="-5" dirty="0"/>
              <a:t>found</a:t>
            </a:r>
            <a:r>
              <a:rPr sz="4400" spc="20" dirty="0"/>
              <a:t> </a:t>
            </a:r>
            <a:r>
              <a:rPr sz="4400" spc="-170" dirty="0"/>
              <a:t>any</a:t>
            </a:r>
            <a:r>
              <a:rPr sz="4400" spc="-5" dirty="0"/>
              <a:t> </a:t>
            </a:r>
            <a:r>
              <a:rPr sz="4400" spc="-165" dirty="0"/>
              <a:t>place?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476351"/>
            <a:ext cx="8852535" cy="187833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81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There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90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no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substitute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377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under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Sanhita.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i="1" spc="-130" dirty="0">
                <a:solidFill>
                  <a:srgbClr val="252525"/>
                </a:solidFill>
                <a:latin typeface="Times New Roman"/>
                <a:cs typeface="Times New Roman"/>
              </a:rPr>
              <a:t>Navtej</a:t>
            </a:r>
            <a:r>
              <a:rPr sz="2400" i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i="1" spc="-185" dirty="0">
                <a:solidFill>
                  <a:srgbClr val="252525"/>
                </a:solidFill>
                <a:latin typeface="Times New Roman"/>
                <a:cs typeface="Times New Roman"/>
              </a:rPr>
              <a:t>Singh</a:t>
            </a:r>
            <a:r>
              <a:rPr sz="2400" i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i="1" spc="-275" dirty="0">
                <a:solidFill>
                  <a:srgbClr val="252525"/>
                </a:solidFill>
                <a:latin typeface="Times New Roman"/>
                <a:cs typeface="Times New Roman"/>
              </a:rPr>
              <a:t>Johar</a:t>
            </a:r>
            <a:r>
              <a:rPr sz="2400" i="1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Times New Roman"/>
                <a:cs typeface="Times New Roman"/>
              </a:rPr>
              <a:t>had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only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partially</a:t>
            </a:r>
            <a:r>
              <a:rPr sz="2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decriminalised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252525"/>
                </a:solidFill>
                <a:latin typeface="Times New Roman"/>
                <a:cs typeface="Times New Roman"/>
              </a:rPr>
              <a:t>Section</a:t>
            </a:r>
            <a:r>
              <a:rPr sz="2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252525"/>
                </a:solidFill>
                <a:latin typeface="Times New Roman"/>
                <a:cs typeface="Times New Roman"/>
              </a:rPr>
              <a:t>377.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1180"/>
              </a:spcBef>
              <a:buClr>
                <a:srgbClr val="83992A"/>
              </a:buClr>
              <a:buSzPct val="114583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0" dirty="0">
                <a:solidFill>
                  <a:srgbClr val="252525"/>
                </a:solidFill>
                <a:latin typeface="Times New Roman"/>
                <a:cs typeface="Times New Roman"/>
              </a:rPr>
              <a:t>Standing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Committee</a:t>
            </a:r>
            <a:r>
              <a:rPr sz="2400" spc="20" dirty="0">
                <a:solidFill>
                  <a:srgbClr val="252525"/>
                </a:solidFill>
                <a:latin typeface="Times New Roman"/>
                <a:cs typeface="Times New Roman"/>
              </a:rPr>
              <a:t> on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Home</a:t>
            </a:r>
            <a:r>
              <a:rPr sz="2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Times New Roman"/>
                <a:cs typeface="Times New Roman"/>
              </a:rPr>
              <a:t>Affairs</a:t>
            </a:r>
            <a:r>
              <a:rPr sz="2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252525"/>
                </a:solidFill>
                <a:latin typeface="Times New Roman"/>
                <a:cs typeface="Times New Roman"/>
              </a:rPr>
              <a:t>(2023)</a:t>
            </a:r>
            <a:r>
              <a:rPr sz="2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252525"/>
                </a:solidFill>
                <a:latin typeface="Times New Roman"/>
                <a:cs typeface="Times New Roman"/>
              </a:rPr>
              <a:t>has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recommended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re- </a:t>
            </a:r>
            <a:r>
              <a:rPr sz="2400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252525"/>
                </a:solidFill>
                <a:latin typeface="Times New Roman"/>
                <a:cs typeface="Times New Roman"/>
              </a:rPr>
              <a:t>introducing</a:t>
            </a:r>
            <a:r>
              <a:rPr sz="2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252525"/>
                </a:solidFill>
                <a:latin typeface="Times New Roman"/>
                <a:cs typeface="Times New Roman"/>
              </a:rPr>
              <a:t>this</a:t>
            </a:r>
            <a:r>
              <a:rPr sz="2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52525"/>
                </a:solidFill>
                <a:latin typeface="Times New Roman"/>
                <a:cs typeface="Times New Roman"/>
              </a:rPr>
              <a:t>provision.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52517" y="1244041"/>
            <a:ext cx="28892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605" dirty="0"/>
              <a:t>W</a:t>
            </a:r>
            <a:r>
              <a:rPr sz="4400" spc="-229" dirty="0"/>
              <a:t>a</a:t>
            </a:r>
            <a:r>
              <a:rPr sz="4400" spc="-370" dirty="0"/>
              <a:t>y</a:t>
            </a:r>
            <a:r>
              <a:rPr sz="4400" spc="20" dirty="0"/>
              <a:t> </a:t>
            </a:r>
            <a:r>
              <a:rPr sz="4400" spc="-150" dirty="0"/>
              <a:t>F</a:t>
            </a:r>
            <a:r>
              <a:rPr sz="4400" spc="-65" dirty="0"/>
              <a:t>or</a:t>
            </a:r>
            <a:r>
              <a:rPr sz="4400" spc="-165" dirty="0"/>
              <a:t>w</a:t>
            </a:r>
            <a:r>
              <a:rPr sz="4400" spc="-65" dirty="0"/>
              <a:t>ard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74394" y="2542108"/>
            <a:ext cx="137795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73351" y="2630042"/>
          <a:ext cx="9198610" cy="1652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0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088">
                <a:tc gridSpan="2">
                  <a:txBody>
                    <a:bodyPr/>
                    <a:lstStyle/>
                    <a:p>
                      <a:pPr>
                        <a:lnSpc>
                          <a:spcPts val="2370"/>
                        </a:lnSpc>
                      </a:pPr>
                      <a:r>
                        <a:rPr sz="2200" spc="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36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Chief</a:t>
                      </a:r>
                      <a:r>
                        <a:rPr sz="2200" spc="35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Justice</a:t>
                      </a:r>
                      <a:r>
                        <a:rPr sz="2200" spc="3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India</a:t>
                      </a:r>
                      <a:r>
                        <a:rPr sz="2200" spc="34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has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said</a:t>
                      </a:r>
                      <a:r>
                        <a:rPr sz="2200" spc="34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sz="2200" spc="3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“while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2200" spc="36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three</a:t>
                      </a:r>
                      <a:r>
                        <a:rPr sz="2200" spc="3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criminal</a:t>
                      </a:r>
                      <a:r>
                        <a:rPr sz="2200" spc="38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laws</a:t>
                      </a:r>
                      <a:r>
                        <a:rPr sz="2200" spc="3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create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470"/>
                        </a:lnSpc>
                      </a:pP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provisions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sz="2200" spc="2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sz="2200" spc="24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synchronised</a:t>
                      </a:r>
                      <a:r>
                        <a:rPr sz="2200" spc="24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2200" spc="26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our</a:t>
                      </a:r>
                      <a:r>
                        <a:rPr sz="2200" spc="28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times,</a:t>
                      </a:r>
                      <a:r>
                        <a:rPr sz="2200" spc="2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there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2200" spc="2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need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2200" spc="254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creation</a:t>
                      </a:r>
                      <a:r>
                        <a:rPr sz="2200" spc="27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470"/>
                        </a:lnSpc>
                        <a:tabLst>
                          <a:tab pos="1125220" algn="l"/>
                          <a:tab pos="2762250" algn="l"/>
                          <a:tab pos="3219450" algn="l"/>
                          <a:tab pos="3630929" algn="l"/>
                          <a:tab pos="5158740" algn="l"/>
                          <a:tab pos="5509260" algn="l"/>
                          <a:tab pos="6335395" algn="l"/>
                          <a:tab pos="7244080" algn="l"/>
                          <a:tab pos="8624570" algn="l"/>
                        </a:tabLst>
                      </a:pP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adequate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infrastructure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	all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stakeholders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to	</a:t>
                      </a:r>
                      <a:r>
                        <a:rPr sz="2200" spc="-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derive	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benefit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2200" spc="4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these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laws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>
                        <a:lnSpc>
                          <a:spcPts val="2470"/>
                        </a:lnSpc>
                        <a:tabLst>
                          <a:tab pos="762000" algn="l"/>
                          <a:tab pos="1268095" algn="l"/>
                          <a:tab pos="2719705" algn="l"/>
                          <a:tab pos="3241040" algn="l"/>
                          <a:tab pos="4323080" algn="l"/>
                          <a:tab pos="4737735" algn="l"/>
                          <a:tab pos="5631180" algn="l"/>
                          <a:tab pos="6384290" algn="l"/>
                          <a:tab pos="8070215" algn="l"/>
                          <a:tab pos="8469630" algn="l"/>
                        </a:tabLst>
                      </a:pPr>
                      <a:r>
                        <a:rPr sz="2200" spc="-2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fully.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He	highlighted	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the	creation	of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digital	court	infrastructure	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to	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create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88">
                <a:tc>
                  <a:txBody>
                    <a:bodyPr/>
                    <a:lstStyle/>
                    <a:p>
                      <a:pPr>
                        <a:lnSpc>
                          <a:spcPts val="2445"/>
                        </a:lnSpc>
                      </a:pP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technologically</a:t>
                      </a:r>
                      <a:r>
                        <a:rPr sz="2200" spc="-7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equipped</a:t>
                      </a:r>
                      <a:r>
                        <a:rPr sz="2200" spc="-4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court</a:t>
                      </a:r>
                      <a:r>
                        <a:rPr sz="2200" spc="-3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sz="2200" spc="1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2200" spc="-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efficient</a:t>
                      </a:r>
                      <a:r>
                        <a:rPr sz="2200" spc="-5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case</a:t>
                      </a:r>
                      <a:r>
                        <a:rPr sz="2200" spc="-3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10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management</a:t>
                      </a:r>
                      <a:r>
                        <a:rPr sz="2200" spc="4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2200" spc="1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5" dirty="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all.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74394" y="4362958"/>
            <a:ext cx="13779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5" dirty="0">
                <a:solidFill>
                  <a:srgbClr val="83992A"/>
                </a:solidFill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3351" y="4449698"/>
            <a:ext cx="9199245" cy="311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75"/>
              </a:lnSpc>
            </a:pP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Laws</a:t>
            </a:r>
            <a:r>
              <a:rPr sz="2200" spc="1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and</a:t>
            </a:r>
            <a:r>
              <a:rPr sz="2200" spc="10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their</a:t>
            </a:r>
            <a:r>
              <a:rPr sz="2200" spc="1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implementation</a:t>
            </a:r>
            <a:r>
              <a:rPr sz="2200" spc="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are</a:t>
            </a:r>
            <a:r>
              <a:rPr sz="2200" spc="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an</a:t>
            </a:r>
            <a:r>
              <a:rPr sz="2200" spc="1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ever-evolving</a:t>
            </a:r>
            <a:r>
              <a:rPr sz="2200" spc="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333333"/>
                </a:solidFill>
                <a:latin typeface="Times New Roman"/>
                <a:cs typeface="Times New Roman"/>
              </a:rPr>
              <a:t>area.</a:t>
            </a:r>
            <a:r>
              <a:rPr sz="2200" spc="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There</a:t>
            </a:r>
            <a:r>
              <a:rPr sz="2200" spc="1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is</a:t>
            </a:r>
            <a:r>
              <a:rPr sz="2200" spc="13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no</a:t>
            </a:r>
            <a:r>
              <a:rPr sz="2200" spc="1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finality</a:t>
            </a:r>
            <a:r>
              <a:rPr sz="2200" spc="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10" dirty="0">
                <a:solidFill>
                  <a:srgbClr val="333333"/>
                </a:solidFill>
                <a:latin typeface="Times New Roman"/>
                <a:cs typeface="Times New Roman"/>
              </a:rPr>
              <a:t>to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3351" y="4784978"/>
            <a:ext cx="9199245" cy="3111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75"/>
              </a:lnSpc>
            </a:pP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any</a:t>
            </a:r>
            <a:r>
              <a:rPr sz="2200" spc="2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law</a:t>
            </a:r>
            <a:r>
              <a:rPr sz="2200" spc="2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or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200" spc="2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manner</a:t>
            </a:r>
            <a:r>
              <a:rPr sz="2200" spc="26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of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its</a:t>
            </a:r>
            <a:r>
              <a:rPr sz="2200" spc="254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implementation.</a:t>
            </a:r>
            <a:r>
              <a:rPr sz="2200" spc="24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However,</a:t>
            </a:r>
            <a:r>
              <a:rPr sz="2200" spc="24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one</a:t>
            </a:r>
            <a:r>
              <a:rPr sz="2200" spc="25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must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be</a:t>
            </a:r>
            <a:r>
              <a:rPr sz="2200" spc="24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willing</a:t>
            </a:r>
            <a:r>
              <a:rPr sz="2200" spc="229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to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3351" y="5108066"/>
            <a:ext cx="6358890" cy="3232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80"/>
              </a:lnSpc>
            </a:pP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embrace</a:t>
            </a:r>
            <a:r>
              <a:rPr sz="22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positive</a:t>
            </a:r>
            <a:r>
              <a:rPr sz="2200" spc="-3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changes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to</a:t>
            </a:r>
            <a:r>
              <a:rPr sz="2200" spc="-2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333333"/>
                </a:solidFill>
                <a:latin typeface="Times New Roman"/>
                <a:cs typeface="Times New Roman"/>
              </a:rPr>
              <a:t>meet</a:t>
            </a:r>
            <a:r>
              <a:rPr sz="2200" spc="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5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200" spc="-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needs</a:t>
            </a:r>
            <a:r>
              <a:rPr sz="2200" spc="-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of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200" spc="-1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333333"/>
                </a:solidFill>
                <a:latin typeface="Times New Roman"/>
                <a:cs typeface="Times New Roman"/>
              </a:rPr>
              <a:t>times.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545591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6075" rIns="0" bIns="0" rtlCol="0">
            <a:spAutoFit/>
          </a:bodyPr>
          <a:lstStyle/>
          <a:p>
            <a:pPr marL="860425">
              <a:lnSpc>
                <a:spcPct val="100000"/>
              </a:lnSpc>
              <a:spcBef>
                <a:spcPts val="2725"/>
              </a:spcBef>
            </a:pPr>
            <a:r>
              <a:rPr sz="2800" spc="315" dirty="0">
                <a:solidFill>
                  <a:srgbClr val="252525"/>
                </a:solidFill>
              </a:rPr>
              <a:t>RE-ORGANIZATION</a:t>
            </a:r>
            <a:r>
              <a:rPr sz="2800" spc="300" dirty="0">
                <a:solidFill>
                  <a:srgbClr val="252525"/>
                </a:solidFill>
              </a:rPr>
              <a:t> </a:t>
            </a:r>
            <a:r>
              <a:rPr sz="2800" spc="225" dirty="0">
                <a:solidFill>
                  <a:srgbClr val="252525"/>
                </a:solidFill>
              </a:rPr>
              <a:t>OF</a:t>
            </a:r>
            <a:r>
              <a:rPr sz="2800" spc="310" dirty="0">
                <a:solidFill>
                  <a:srgbClr val="252525"/>
                </a:solidFill>
              </a:rPr>
              <a:t> </a:t>
            </a:r>
            <a:r>
              <a:rPr sz="2800" spc="250" dirty="0">
                <a:solidFill>
                  <a:srgbClr val="252525"/>
                </a:solidFill>
              </a:rPr>
              <a:t>OFFENCE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554736" y="2307335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4736" y="3328415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4736" y="4346447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8063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4736" y="5367528"/>
            <a:ext cx="11168380" cy="0"/>
          </a:xfrm>
          <a:custGeom>
            <a:avLst/>
            <a:gdLst/>
            <a:ahLst/>
            <a:cxnLst/>
            <a:rect l="l" t="t" r="r" b="b"/>
            <a:pathLst>
              <a:path w="11168380">
                <a:moveTo>
                  <a:pt x="0" y="0"/>
                </a:moveTo>
                <a:lnTo>
                  <a:pt x="11167872" y="0"/>
                </a:lnTo>
              </a:path>
            </a:pathLst>
          </a:custGeom>
          <a:ln w="12192">
            <a:solidFill>
              <a:srgbClr val="4AA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7438" y="2333320"/>
            <a:ext cx="10869295" cy="346837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185420">
              <a:lnSpc>
                <a:spcPts val="2600"/>
              </a:lnSpc>
              <a:spcBef>
                <a:spcPts val="515"/>
              </a:spcBef>
            </a:pPr>
            <a:r>
              <a:rPr sz="2500" spc="-114" dirty="0">
                <a:latin typeface="Trebuchet MS"/>
                <a:cs typeface="Trebuchet MS"/>
              </a:rPr>
              <a:t>Offences</a:t>
            </a:r>
            <a:r>
              <a:rPr sz="2500" spc="-80" dirty="0">
                <a:latin typeface="Trebuchet MS"/>
                <a:cs typeface="Trebuchet MS"/>
              </a:rPr>
              <a:t> </a:t>
            </a:r>
            <a:r>
              <a:rPr sz="2500" spc="-175" dirty="0">
                <a:latin typeface="Trebuchet MS"/>
                <a:cs typeface="Trebuchet MS"/>
              </a:rPr>
              <a:t>against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woman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165" dirty="0">
                <a:latin typeface="Trebuchet MS"/>
                <a:cs typeface="Trebuchet MS"/>
              </a:rPr>
              <a:t>and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child</a:t>
            </a:r>
            <a:r>
              <a:rPr sz="2500" spc="-8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which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20" dirty="0">
                <a:latin typeface="Trebuchet MS"/>
                <a:cs typeface="Trebuchet MS"/>
              </a:rPr>
              <a:t>were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scattered</a:t>
            </a:r>
            <a:r>
              <a:rPr sz="2500" spc="-80" dirty="0">
                <a:latin typeface="Trebuchet MS"/>
                <a:cs typeface="Trebuchet MS"/>
              </a:rPr>
              <a:t> </a:t>
            </a:r>
            <a:r>
              <a:rPr sz="2500" spc="-100" dirty="0">
                <a:latin typeface="Trebuchet MS"/>
                <a:cs typeface="Trebuchet MS"/>
              </a:rPr>
              <a:t>throughout</a:t>
            </a:r>
            <a:r>
              <a:rPr sz="2500" spc="-5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in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Indian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90" dirty="0">
                <a:latin typeface="Trebuchet MS"/>
                <a:cs typeface="Trebuchet MS"/>
              </a:rPr>
              <a:t>Penal </a:t>
            </a:r>
            <a:r>
              <a:rPr sz="2500" spc="-740" dirty="0">
                <a:latin typeface="Trebuchet MS"/>
                <a:cs typeface="Trebuchet MS"/>
              </a:rPr>
              <a:t> </a:t>
            </a:r>
            <a:r>
              <a:rPr sz="2500" spc="-65" dirty="0">
                <a:latin typeface="Trebuchet MS"/>
                <a:cs typeface="Trebuchet MS"/>
              </a:rPr>
              <a:t>Code,</a:t>
            </a:r>
            <a:r>
              <a:rPr sz="2500" spc="-300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1860.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50">
              <a:latin typeface="Trebuchet MS"/>
              <a:cs typeface="Trebuchet MS"/>
            </a:endParaRPr>
          </a:p>
          <a:p>
            <a:pPr marL="12700" marR="157480">
              <a:lnSpc>
                <a:spcPts val="2590"/>
              </a:lnSpc>
            </a:pPr>
            <a:r>
              <a:rPr sz="2500" spc="-105" dirty="0">
                <a:latin typeface="Trebuchet MS"/>
                <a:cs typeface="Trebuchet MS"/>
              </a:rPr>
              <a:t>They</a:t>
            </a:r>
            <a:r>
              <a:rPr sz="2500" spc="-45" dirty="0">
                <a:latin typeface="Trebuchet MS"/>
                <a:cs typeface="Trebuchet MS"/>
              </a:rPr>
              <a:t> </a:t>
            </a:r>
            <a:r>
              <a:rPr sz="2500" spc="-204" dirty="0">
                <a:latin typeface="Trebuchet MS"/>
                <a:cs typeface="Trebuchet MS"/>
              </a:rPr>
              <a:t>have</a:t>
            </a:r>
            <a:r>
              <a:rPr sz="2500" spc="-45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been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b="1" spc="-15" dirty="0">
                <a:latin typeface="Trebuchet MS"/>
                <a:cs typeface="Trebuchet MS"/>
              </a:rPr>
              <a:t>consolidated </a:t>
            </a:r>
            <a:r>
              <a:rPr sz="2500" b="1" spc="-10" dirty="0">
                <a:latin typeface="Trebuchet MS"/>
                <a:cs typeface="Trebuchet MS"/>
              </a:rPr>
              <a:t>under</a:t>
            </a:r>
            <a:r>
              <a:rPr sz="2500" b="1" spc="-70" dirty="0">
                <a:latin typeface="Trebuchet MS"/>
                <a:cs typeface="Trebuchet MS"/>
              </a:rPr>
              <a:t> </a:t>
            </a:r>
            <a:r>
              <a:rPr sz="2500" b="1" spc="100" dirty="0">
                <a:latin typeface="Trebuchet MS"/>
                <a:cs typeface="Trebuchet MS"/>
              </a:rPr>
              <a:t>Chapter–V</a:t>
            </a:r>
            <a:r>
              <a:rPr sz="2500" b="1" spc="-2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of</a:t>
            </a:r>
            <a:r>
              <a:rPr sz="2500" spc="-45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the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Bharatiya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05" dirty="0">
                <a:latin typeface="Trebuchet MS"/>
                <a:cs typeface="Trebuchet MS"/>
              </a:rPr>
              <a:t>Nyaya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90" dirty="0">
                <a:latin typeface="Trebuchet MS"/>
                <a:cs typeface="Trebuchet MS"/>
              </a:rPr>
              <a:t>Sanhita, </a:t>
            </a:r>
            <a:r>
              <a:rPr sz="2500" spc="-73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2023.</a:t>
            </a:r>
            <a:endParaRPr sz="2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30"/>
              </a:spcBef>
            </a:pPr>
            <a:r>
              <a:rPr sz="2500" spc="-114" dirty="0">
                <a:latin typeface="Trebuchet MS"/>
                <a:cs typeface="Trebuchet MS"/>
              </a:rPr>
              <a:t>Offences</a:t>
            </a:r>
            <a:r>
              <a:rPr sz="2500" spc="-75" dirty="0">
                <a:latin typeface="Trebuchet MS"/>
                <a:cs typeface="Trebuchet MS"/>
              </a:rPr>
              <a:t> </a:t>
            </a:r>
            <a:r>
              <a:rPr sz="2500" spc="-180" dirty="0">
                <a:latin typeface="Trebuchet MS"/>
                <a:cs typeface="Trebuchet MS"/>
              </a:rPr>
              <a:t>against</a:t>
            </a:r>
            <a:r>
              <a:rPr sz="2500" spc="-2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woman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-170" dirty="0">
                <a:latin typeface="Trebuchet MS"/>
                <a:cs typeface="Trebuchet MS"/>
              </a:rPr>
              <a:t>and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child</a:t>
            </a:r>
            <a:r>
              <a:rPr sz="2500" spc="-80" dirty="0">
                <a:latin typeface="Trebuchet MS"/>
                <a:cs typeface="Trebuchet MS"/>
              </a:rPr>
              <a:t> </a:t>
            </a:r>
            <a:r>
              <a:rPr sz="2500" spc="-204" dirty="0">
                <a:latin typeface="Trebuchet MS"/>
                <a:cs typeface="Trebuchet MS"/>
              </a:rPr>
              <a:t>have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150" dirty="0">
                <a:latin typeface="Trebuchet MS"/>
                <a:cs typeface="Trebuchet MS"/>
              </a:rPr>
              <a:t>been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65" dirty="0">
                <a:latin typeface="Trebuchet MS"/>
                <a:cs typeface="Trebuchet MS"/>
              </a:rPr>
              <a:t>given</a:t>
            </a:r>
            <a:r>
              <a:rPr sz="2500" spc="-70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precedence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80" dirty="0">
                <a:latin typeface="Trebuchet MS"/>
                <a:cs typeface="Trebuchet MS"/>
              </a:rPr>
              <a:t>over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80" dirty="0">
                <a:latin typeface="Trebuchet MS"/>
                <a:cs typeface="Trebuchet MS"/>
              </a:rPr>
              <a:t>other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80" dirty="0">
                <a:latin typeface="Trebuchet MS"/>
                <a:cs typeface="Trebuchet MS"/>
              </a:rPr>
              <a:t>offences.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500" spc="-90" dirty="0">
                <a:latin typeface="Trebuchet MS"/>
                <a:cs typeface="Trebuchet MS"/>
              </a:rPr>
              <a:t>1.BNS,</a:t>
            </a:r>
            <a:r>
              <a:rPr sz="2500" spc="-315" dirty="0">
                <a:latin typeface="Trebuchet MS"/>
                <a:cs typeface="Trebuchet MS"/>
              </a:rPr>
              <a:t> </a:t>
            </a:r>
            <a:r>
              <a:rPr sz="2500" spc="-65" dirty="0">
                <a:latin typeface="Trebuchet MS"/>
                <a:cs typeface="Trebuchet MS"/>
              </a:rPr>
              <a:t>2023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90" dirty="0">
                <a:latin typeface="Trebuchet MS"/>
                <a:cs typeface="Trebuchet MS"/>
              </a:rPr>
              <a:t>consists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40" dirty="0">
                <a:latin typeface="Trebuchet MS"/>
                <a:cs typeface="Trebuchet MS"/>
              </a:rPr>
              <a:t>of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114" dirty="0">
                <a:latin typeface="Trebuchet MS"/>
                <a:cs typeface="Trebuchet MS"/>
              </a:rPr>
              <a:t>only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b="1" spc="-95" dirty="0">
                <a:latin typeface="Trebuchet MS"/>
                <a:cs typeface="Trebuchet MS"/>
              </a:rPr>
              <a:t>358</a:t>
            </a:r>
            <a:r>
              <a:rPr sz="2500" b="1" spc="-45" dirty="0">
                <a:latin typeface="Trebuchet MS"/>
                <a:cs typeface="Trebuchet MS"/>
              </a:rPr>
              <a:t> </a:t>
            </a:r>
            <a:r>
              <a:rPr sz="2500" b="1" spc="-20" dirty="0">
                <a:latin typeface="Trebuchet MS"/>
                <a:cs typeface="Trebuchet MS"/>
              </a:rPr>
              <a:t>sections</a:t>
            </a:r>
            <a:r>
              <a:rPr sz="2500" b="1" spc="-5" dirty="0">
                <a:latin typeface="Trebuchet MS"/>
                <a:cs typeface="Trebuchet MS"/>
              </a:rPr>
              <a:t> </a:t>
            </a:r>
            <a:r>
              <a:rPr sz="2500" spc="-155" dirty="0">
                <a:latin typeface="Trebuchet MS"/>
                <a:cs typeface="Trebuchet MS"/>
              </a:rPr>
              <a:t>as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85" dirty="0">
                <a:latin typeface="Trebuchet MS"/>
                <a:cs typeface="Trebuchet MS"/>
              </a:rPr>
              <a:t>opposed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-60" dirty="0">
                <a:latin typeface="Trebuchet MS"/>
                <a:cs typeface="Trebuchet MS"/>
              </a:rPr>
              <a:t>to</a:t>
            </a:r>
            <a:r>
              <a:rPr sz="2500" spc="-65" dirty="0">
                <a:latin typeface="Trebuchet MS"/>
                <a:cs typeface="Trebuchet MS"/>
              </a:rPr>
              <a:t> 511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105" dirty="0">
                <a:latin typeface="Trebuchet MS"/>
                <a:cs typeface="Trebuchet MS"/>
              </a:rPr>
              <a:t>sections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45" dirty="0">
                <a:latin typeface="Trebuchet MS"/>
                <a:cs typeface="Trebuchet MS"/>
              </a:rPr>
              <a:t>in</a:t>
            </a:r>
            <a:r>
              <a:rPr sz="2500" spc="-65" dirty="0">
                <a:latin typeface="Trebuchet MS"/>
                <a:cs typeface="Trebuchet MS"/>
              </a:rPr>
              <a:t> </a:t>
            </a:r>
            <a:r>
              <a:rPr sz="2500" spc="-55" dirty="0">
                <a:latin typeface="Trebuchet MS"/>
                <a:cs typeface="Trebuchet MS"/>
              </a:rPr>
              <a:t>IPC,</a:t>
            </a:r>
            <a:r>
              <a:rPr sz="2500" spc="-315" dirty="0">
                <a:latin typeface="Trebuchet MS"/>
                <a:cs typeface="Trebuchet MS"/>
              </a:rPr>
              <a:t> </a:t>
            </a:r>
            <a:r>
              <a:rPr sz="2500" spc="-125" dirty="0">
                <a:latin typeface="Trebuchet MS"/>
                <a:cs typeface="Trebuchet MS"/>
              </a:rPr>
              <a:t>1860.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898" y="847345"/>
            <a:ext cx="7729855" cy="1567737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479425" marR="503555" indent="381000">
              <a:lnSpc>
                <a:spcPts val="3770"/>
              </a:lnSpc>
              <a:spcBef>
                <a:spcPts val="825"/>
              </a:spcBef>
            </a:pPr>
            <a:r>
              <a:rPr sz="3600" b="1" spc="265" dirty="0"/>
              <a:t>CHAPTER </a:t>
            </a:r>
            <a:r>
              <a:rPr sz="3600" b="1" spc="60" dirty="0"/>
              <a:t>V </a:t>
            </a:r>
            <a:r>
              <a:rPr sz="3600" b="1" spc="-155" dirty="0"/>
              <a:t>-</a:t>
            </a:r>
            <a:r>
              <a:rPr sz="3600" b="1" spc="-150" dirty="0"/>
              <a:t> </a:t>
            </a:r>
            <a:r>
              <a:rPr sz="3600" b="1" spc="254" dirty="0"/>
              <a:t>OF </a:t>
            </a:r>
            <a:r>
              <a:rPr sz="3600" b="1" spc="250" dirty="0"/>
              <a:t>OFFENCES </a:t>
            </a:r>
            <a:r>
              <a:rPr sz="3600" b="1" spc="254" dirty="0"/>
              <a:t> </a:t>
            </a:r>
            <a:r>
              <a:rPr sz="3600" b="1" spc="305" dirty="0"/>
              <a:t>AGAINST</a:t>
            </a:r>
            <a:r>
              <a:rPr sz="3600" b="1" spc="-100" dirty="0"/>
              <a:t> </a:t>
            </a:r>
            <a:r>
              <a:rPr sz="3600" b="1" spc="560" dirty="0"/>
              <a:t>WOMAN</a:t>
            </a:r>
            <a:r>
              <a:rPr sz="3600" b="1" spc="-10" dirty="0"/>
              <a:t> </a:t>
            </a:r>
            <a:r>
              <a:rPr sz="3600" b="1" spc="540" dirty="0"/>
              <a:t>AND</a:t>
            </a:r>
            <a:r>
              <a:rPr sz="3600" b="1" spc="315" dirty="0"/>
              <a:t> </a:t>
            </a:r>
            <a:r>
              <a:rPr sz="3600" b="1" spc="345" dirty="0"/>
              <a:t>CHILD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81786" y="2474722"/>
            <a:ext cx="9171940" cy="3093085"/>
            <a:chOff x="1081786" y="2474722"/>
            <a:chExt cx="9171940" cy="3093085"/>
          </a:xfrm>
        </p:grpSpPr>
        <p:sp>
          <p:nvSpPr>
            <p:cNvPr id="4" name="object 4"/>
            <p:cNvSpPr/>
            <p:nvPr/>
          </p:nvSpPr>
          <p:spPr>
            <a:xfrm>
              <a:off x="9549383" y="4760976"/>
              <a:ext cx="262890" cy="800100"/>
            </a:xfrm>
            <a:custGeom>
              <a:avLst/>
              <a:gdLst/>
              <a:ahLst/>
              <a:cxnLst/>
              <a:rect l="l" t="t" r="r" b="b"/>
              <a:pathLst>
                <a:path w="262890" h="800100">
                  <a:moveTo>
                    <a:pt x="0" y="0"/>
                  </a:moveTo>
                  <a:lnTo>
                    <a:pt x="0" y="799973"/>
                  </a:lnTo>
                  <a:lnTo>
                    <a:pt x="262509" y="799973"/>
                  </a:lnTo>
                </a:path>
              </a:pathLst>
            </a:custGeom>
            <a:ln w="12192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86127" y="3340608"/>
              <a:ext cx="8461375" cy="365760"/>
            </a:xfrm>
            <a:custGeom>
              <a:avLst/>
              <a:gdLst/>
              <a:ahLst/>
              <a:cxnLst/>
              <a:rect l="l" t="t" r="r" b="b"/>
              <a:pathLst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8461248" y="182625"/>
                  </a:lnTo>
                  <a:lnTo>
                    <a:pt x="8461248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6345936" y="182625"/>
                  </a:lnTo>
                  <a:lnTo>
                    <a:pt x="6345936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2115312" y="182625"/>
                  </a:lnTo>
                  <a:lnTo>
                    <a:pt x="2115312" y="365251"/>
                  </a:lnTo>
                </a:path>
                <a:path w="8461375" h="365760">
                  <a:moveTo>
                    <a:pt x="4230624" y="0"/>
                  </a:moveTo>
                  <a:lnTo>
                    <a:pt x="4230624" y="182625"/>
                  </a:lnTo>
                  <a:lnTo>
                    <a:pt x="0" y="182625"/>
                  </a:lnTo>
                  <a:lnTo>
                    <a:pt x="0" y="365251"/>
                  </a:lnTo>
                </a:path>
              </a:pathLst>
            </a:custGeom>
            <a:ln w="12192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96512" y="2481072"/>
              <a:ext cx="3843654" cy="859790"/>
            </a:xfrm>
            <a:custGeom>
              <a:avLst/>
              <a:gdLst/>
              <a:ahLst/>
              <a:cxnLst/>
              <a:rect l="l" t="t" r="r" b="b"/>
              <a:pathLst>
                <a:path w="3843654" h="859789">
                  <a:moveTo>
                    <a:pt x="3843528" y="0"/>
                  </a:moveTo>
                  <a:lnTo>
                    <a:pt x="0" y="0"/>
                  </a:lnTo>
                  <a:lnTo>
                    <a:pt x="0" y="859536"/>
                  </a:lnTo>
                  <a:lnTo>
                    <a:pt x="3843528" y="859536"/>
                  </a:lnTo>
                  <a:lnTo>
                    <a:pt x="384352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96512" y="2481072"/>
              <a:ext cx="3843654" cy="859790"/>
            </a:xfrm>
            <a:custGeom>
              <a:avLst/>
              <a:gdLst/>
              <a:ahLst/>
              <a:cxnLst/>
              <a:rect l="l" t="t" r="r" b="b"/>
              <a:pathLst>
                <a:path w="3843654" h="859789">
                  <a:moveTo>
                    <a:pt x="0" y="859536"/>
                  </a:moveTo>
                  <a:lnTo>
                    <a:pt x="3843528" y="859536"/>
                  </a:lnTo>
                  <a:lnTo>
                    <a:pt x="3843528" y="0"/>
                  </a:lnTo>
                  <a:lnTo>
                    <a:pt x="0" y="0"/>
                  </a:lnTo>
                  <a:lnTo>
                    <a:pt x="0" y="85953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88136" y="4760976"/>
              <a:ext cx="6608445" cy="800100"/>
            </a:xfrm>
            <a:custGeom>
              <a:avLst/>
              <a:gdLst/>
              <a:ahLst/>
              <a:cxnLst/>
              <a:rect l="l" t="t" r="r" b="b"/>
              <a:pathLst>
                <a:path w="6608445" h="800100">
                  <a:moveTo>
                    <a:pt x="0" y="0"/>
                  </a:moveTo>
                  <a:lnTo>
                    <a:pt x="0" y="799973"/>
                  </a:lnTo>
                  <a:lnTo>
                    <a:pt x="262508" y="799973"/>
                  </a:lnTo>
                </a:path>
                <a:path w="6608445" h="800100">
                  <a:moveTo>
                    <a:pt x="2115312" y="0"/>
                  </a:moveTo>
                  <a:lnTo>
                    <a:pt x="2115312" y="799973"/>
                  </a:lnTo>
                  <a:lnTo>
                    <a:pt x="2377821" y="799973"/>
                  </a:lnTo>
                </a:path>
                <a:path w="6608445" h="800100">
                  <a:moveTo>
                    <a:pt x="4230624" y="0"/>
                  </a:moveTo>
                  <a:lnTo>
                    <a:pt x="4230624" y="799973"/>
                  </a:lnTo>
                  <a:lnTo>
                    <a:pt x="4493133" y="799973"/>
                  </a:lnTo>
                </a:path>
                <a:path w="6608445" h="800100">
                  <a:moveTo>
                    <a:pt x="6345936" y="0"/>
                  </a:moveTo>
                  <a:lnTo>
                    <a:pt x="6345936" y="799973"/>
                  </a:lnTo>
                  <a:lnTo>
                    <a:pt x="6608444" y="799973"/>
                  </a:lnTo>
                </a:path>
              </a:pathLst>
            </a:custGeom>
            <a:ln w="12192">
              <a:solidFill>
                <a:srgbClr val="8063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380103" y="2365206"/>
            <a:ext cx="3278504" cy="947419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30"/>
              </a:spcBef>
            </a:pPr>
            <a:r>
              <a:rPr sz="2500" b="1" spc="330" dirty="0">
                <a:solidFill>
                  <a:srgbClr val="FFFFFF"/>
                </a:solidFill>
                <a:latin typeface="Trebuchet MS"/>
                <a:cs typeface="Trebuchet MS"/>
              </a:rPr>
              <a:t>CHA</a:t>
            </a:r>
            <a:r>
              <a:rPr sz="2500" b="1" spc="29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500" b="1" spc="190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2500" b="1" spc="20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5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90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2500" b="1" spc="-43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24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endParaRPr sz="2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2500" b="1" spc="15" dirty="0">
                <a:solidFill>
                  <a:srgbClr val="FFFFFF"/>
                </a:solidFill>
                <a:latin typeface="Trebuchet MS"/>
                <a:cs typeface="Trebuchet MS"/>
              </a:rPr>
              <a:t>Section</a:t>
            </a:r>
            <a:r>
              <a:rPr sz="2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95" dirty="0">
                <a:solidFill>
                  <a:srgbClr val="FFFFFF"/>
                </a:solidFill>
                <a:latin typeface="Trebuchet MS"/>
                <a:cs typeface="Trebuchet MS"/>
              </a:rPr>
              <a:t>63</a:t>
            </a:r>
            <a:r>
              <a:rPr sz="25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330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25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-95" dirty="0">
                <a:solidFill>
                  <a:srgbClr val="FFFFFF"/>
                </a:solidFill>
                <a:latin typeface="Trebuchet MS"/>
                <a:cs typeface="Trebuchet MS"/>
              </a:rPr>
              <a:t>99</a:t>
            </a:r>
            <a:r>
              <a:rPr sz="2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spc="200" dirty="0">
                <a:solidFill>
                  <a:srgbClr val="FFFFFF"/>
                </a:solidFill>
                <a:latin typeface="Trebuchet MS"/>
                <a:cs typeface="Trebuchet MS"/>
              </a:rPr>
              <a:t>(BNS)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05002" y="3700017"/>
            <a:ext cx="1765300" cy="1067435"/>
            <a:chOff x="905002" y="3700017"/>
            <a:chExt cx="1765300" cy="1067435"/>
          </a:xfrm>
        </p:grpSpPr>
        <p:sp>
          <p:nvSpPr>
            <p:cNvPr id="11" name="object 11"/>
            <p:cNvSpPr/>
            <p:nvPr/>
          </p:nvSpPr>
          <p:spPr>
            <a:xfrm>
              <a:off x="911352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11352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58976" y="3904919"/>
            <a:ext cx="1454785" cy="57404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00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500" spc="-130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-18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2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es</a:t>
            </a:r>
            <a:endParaRPr sz="1500">
              <a:latin typeface="Trebuchet MS"/>
              <a:cs typeface="Trebuchet MS"/>
            </a:endParaRPr>
          </a:p>
          <a:p>
            <a:pPr marL="82550">
              <a:lnSpc>
                <a:spcPct val="100000"/>
              </a:lnSpc>
              <a:spcBef>
                <a:spcPts val="360"/>
              </a:spcBef>
            </a:pPr>
            <a:r>
              <a:rPr sz="1500" b="1" spc="3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ns</a:t>
            </a:r>
            <a:r>
              <a:rPr sz="15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63</a:t>
            </a:r>
            <a:r>
              <a:rPr sz="15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73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43913" y="5120385"/>
            <a:ext cx="1753235" cy="881380"/>
            <a:chOff x="1343913" y="5120385"/>
            <a:chExt cx="1753235" cy="881380"/>
          </a:xfrm>
        </p:grpSpPr>
        <p:sp>
          <p:nvSpPr>
            <p:cNvPr id="15" name="object 15"/>
            <p:cNvSpPr/>
            <p:nvPr/>
          </p:nvSpPr>
          <p:spPr>
            <a:xfrm>
              <a:off x="1350263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1740408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40408" y="868679"/>
                  </a:lnTo>
                  <a:lnTo>
                    <a:pt x="174040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50263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0" y="868679"/>
                  </a:moveTo>
                  <a:lnTo>
                    <a:pt x="1740408" y="868679"/>
                  </a:lnTo>
                  <a:lnTo>
                    <a:pt x="1740408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69847" y="5231933"/>
            <a:ext cx="1351280" cy="5753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R="46355" algn="ctr">
              <a:lnSpc>
                <a:spcPct val="100000"/>
              </a:lnSpc>
              <a:spcBef>
                <a:spcPts val="459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376</a:t>
            </a:r>
            <a:r>
              <a:rPr sz="1500" spc="-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20314" y="3700017"/>
            <a:ext cx="1765300" cy="1067435"/>
            <a:chOff x="3020314" y="3700017"/>
            <a:chExt cx="1765300" cy="1067435"/>
          </a:xfrm>
        </p:grpSpPr>
        <p:sp>
          <p:nvSpPr>
            <p:cNvPr id="19" name="object 19"/>
            <p:cNvSpPr/>
            <p:nvPr/>
          </p:nvSpPr>
          <p:spPr>
            <a:xfrm>
              <a:off x="3026664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26664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037458" y="3848811"/>
            <a:ext cx="1727200" cy="732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5080" algn="ctr">
              <a:lnSpc>
                <a:spcPts val="1680"/>
              </a:lnSpc>
              <a:spcBef>
                <a:spcPts val="115"/>
              </a:spcBef>
            </a:pPr>
            <a:r>
              <a:rPr sz="1500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ri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130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1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80"/>
              </a:lnSpc>
            </a:pPr>
            <a:r>
              <a:rPr sz="1500" spc="-7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500" spc="-114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30" dirty="0">
                <a:solidFill>
                  <a:srgbClr val="FFFFFF"/>
                </a:solidFill>
                <a:latin typeface="Trebuchet MS"/>
                <a:cs typeface="Trebuchet MS"/>
              </a:rPr>
              <a:t>ag</a:t>
            </a:r>
            <a:r>
              <a:rPr sz="1500" spc="-1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t 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-7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endParaRPr sz="1500">
              <a:latin typeface="Trebuchet MS"/>
              <a:cs typeface="Trebuchet MS"/>
            </a:endParaRPr>
          </a:p>
          <a:p>
            <a:pPr marL="57785"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ns</a:t>
            </a:r>
            <a:r>
              <a:rPr sz="15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74</a:t>
            </a:r>
            <a:r>
              <a:rPr sz="15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79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59226" y="5120385"/>
            <a:ext cx="1753235" cy="881380"/>
            <a:chOff x="3459226" y="5120385"/>
            <a:chExt cx="1753235" cy="881380"/>
          </a:xfrm>
        </p:grpSpPr>
        <p:sp>
          <p:nvSpPr>
            <p:cNvPr id="23" name="object 23"/>
            <p:cNvSpPr/>
            <p:nvPr/>
          </p:nvSpPr>
          <p:spPr>
            <a:xfrm>
              <a:off x="3465576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1740407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40407" y="868679"/>
                  </a:lnTo>
                  <a:lnTo>
                    <a:pt x="1740407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65576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5" h="868679">
                  <a:moveTo>
                    <a:pt x="0" y="868679"/>
                  </a:moveTo>
                  <a:lnTo>
                    <a:pt x="1740407" y="868679"/>
                  </a:lnTo>
                  <a:lnTo>
                    <a:pt x="1740407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526916" y="5133663"/>
            <a:ext cx="1611630" cy="7753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455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95"/>
              </a:lnSpc>
              <a:spcBef>
                <a:spcPts val="359"/>
              </a:spcBef>
            </a:pPr>
            <a:r>
              <a:rPr sz="1500" spc="-20" dirty="0">
                <a:solidFill>
                  <a:srgbClr val="FFFFFF"/>
                </a:solidFill>
                <a:latin typeface="Trebuchet MS"/>
                <a:cs typeface="Trebuchet MS"/>
              </a:rPr>
              <a:t>35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354</a:t>
            </a:r>
            <a:r>
              <a:rPr sz="1500" spc="21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9</a:t>
            </a:r>
            <a:endParaRPr sz="1500">
              <a:latin typeface="Trebuchet MS"/>
              <a:cs typeface="Trebuchet MS"/>
            </a:endParaRPr>
          </a:p>
          <a:p>
            <a:pPr marL="3175" algn="ctr">
              <a:lnSpc>
                <a:spcPts val="1695"/>
              </a:lnSpc>
            </a:pPr>
            <a:r>
              <a:rPr sz="1500" spc="-15" dirty="0">
                <a:solidFill>
                  <a:srgbClr val="FFFFFF"/>
                </a:solidFill>
                <a:latin typeface="Trebuchet MS"/>
                <a:cs typeface="Trebuchet MS"/>
              </a:rPr>
              <a:t>(IPC)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135626" y="3700017"/>
            <a:ext cx="1765300" cy="1067435"/>
            <a:chOff x="5135626" y="3700017"/>
            <a:chExt cx="1765300" cy="1067435"/>
          </a:xfrm>
        </p:grpSpPr>
        <p:sp>
          <p:nvSpPr>
            <p:cNvPr id="27" name="object 27"/>
            <p:cNvSpPr/>
            <p:nvPr/>
          </p:nvSpPr>
          <p:spPr>
            <a:xfrm>
              <a:off x="5141976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41976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247894" y="3848811"/>
            <a:ext cx="1550035" cy="732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algn="ctr">
              <a:lnSpc>
                <a:spcPts val="1680"/>
              </a:lnSpc>
              <a:spcBef>
                <a:spcPts val="115"/>
              </a:spcBef>
            </a:pPr>
            <a:r>
              <a:rPr sz="1500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2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500" spc="-16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11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80"/>
              </a:lnSpc>
            </a:pP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5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marriage</a:t>
            </a:r>
            <a:endParaRPr sz="1500">
              <a:latin typeface="Trebuchet MS"/>
              <a:cs typeface="Trebuchet MS"/>
            </a:endParaRPr>
          </a:p>
          <a:p>
            <a:pPr marL="97155"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ns</a:t>
            </a:r>
            <a:r>
              <a:rPr sz="15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80</a:t>
            </a:r>
            <a:r>
              <a:rPr sz="15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87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574538" y="5120385"/>
            <a:ext cx="1753235" cy="881380"/>
            <a:chOff x="5574538" y="5120385"/>
            <a:chExt cx="1753235" cy="881380"/>
          </a:xfrm>
        </p:grpSpPr>
        <p:sp>
          <p:nvSpPr>
            <p:cNvPr id="31" name="object 31"/>
            <p:cNvSpPr/>
            <p:nvPr/>
          </p:nvSpPr>
          <p:spPr>
            <a:xfrm>
              <a:off x="5580888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4" h="868679">
                  <a:moveTo>
                    <a:pt x="1740408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40408" y="868679"/>
                  </a:lnTo>
                  <a:lnTo>
                    <a:pt x="174040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80888" y="5126735"/>
              <a:ext cx="1740535" cy="868680"/>
            </a:xfrm>
            <a:custGeom>
              <a:avLst/>
              <a:gdLst/>
              <a:ahLst/>
              <a:cxnLst/>
              <a:rect l="l" t="t" r="r" b="b"/>
              <a:pathLst>
                <a:path w="1740534" h="868679">
                  <a:moveTo>
                    <a:pt x="0" y="868679"/>
                  </a:moveTo>
                  <a:lnTo>
                    <a:pt x="1740408" y="868679"/>
                  </a:lnTo>
                  <a:lnTo>
                    <a:pt x="1740408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627623" y="5133663"/>
            <a:ext cx="1645920" cy="7753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95"/>
              </a:lnSpc>
              <a:spcBef>
                <a:spcPts val="359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304</a:t>
            </a:r>
            <a:r>
              <a:rPr sz="1500" spc="-1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36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49</a:t>
            </a:r>
            <a:r>
              <a:rPr sz="1500" spc="-3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sz="15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endParaRPr sz="1500">
              <a:latin typeface="Trebuchet MS"/>
              <a:cs typeface="Trebuchet MS"/>
            </a:endParaRPr>
          </a:p>
          <a:p>
            <a:pPr marL="1270" algn="ctr">
              <a:lnSpc>
                <a:spcPts val="1695"/>
              </a:lnSpc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498</a:t>
            </a:r>
            <a:r>
              <a:rPr sz="1500" spc="1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250938" y="3700017"/>
            <a:ext cx="1765300" cy="1067435"/>
            <a:chOff x="7250938" y="3700017"/>
            <a:chExt cx="1765300" cy="1067435"/>
          </a:xfrm>
        </p:grpSpPr>
        <p:sp>
          <p:nvSpPr>
            <p:cNvPr id="35" name="object 35"/>
            <p:cNvSpPr/>
            <p:nvPr/>
          </p:nvSpPr>
          <p:spPr>
            <a:xfrm>
              <a:off x="7257288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257288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433818" y="3848811"/>
            <a:ext cx="1455420" cy="732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R="45085" algn="ctr">
              <a:lnSpc>
                <a:spcPts val="1680"/>
              </a:lnSpc>
              <a:spcBef>
                <a:spcPts val="115"/>
              </a:spcBef>
            </a:pP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causing</a:t>
            </a:r>
            <a:endParaRPr sz="1500">
              <a:latin typeface="Trebuchet MS"/>
              <a:cs typeface="Trebuchet MS"/>
            </a:endParaRPr>
          </a:p>
          <a:p>
            <a:pPr marR="48895" algn="ctr">
              <a:lnSpc>
                <a:spcPts val="1680"/>
              </a:lnSpc>
            </a:pP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ar</a:t>
            </a:r>
            <a:r>
              <a:rPr sz="1500" spc="-45" dirty="0">
                <a:solidFill>
                  <a:srgbClr val="FFFFFF"/>
                </a:solidFill>
                <a:latin typeface="Trebuchet MS"/>
                <a:cs typeface="Trebuchet MS"/>
              </a:rPr>
              <a:t>ri</a:t>
            </a:r>
            <a:r>
              <a:rPr sz="1500" spc="-130" dirty="0">
                <a:solidFill>
                  <a:srgbClr val="FFFFFF"/>
                </a:solidFill>
                <a:latin typeface="Trebuchet MS"/>
                <a:cs typeface="Trebuchet MS"/>
              </a:rPr>
              <a:t>ag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FFFFFF"/>
                </a:solidFill>
                <a:latin typeface="Trebuchet MS"/>
                <a:cs typeface="Trebuchet MS"/>
              </a:rPr>
              <a:t>etc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ns</a:t>
            </a:r>
            <a:r>
              <a:rPr sz="15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r>
              <a:rPr sz="15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92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689850" y="5120385"/>
            <a:ext cx="1750060" cy="881380"/>
            <a:chOff x="7689850" y="5120385"/>
            <a:chExt cx="1750060" cy="881380"/>
          </a:xfrm>
        </p:grpSpPr>
        <p:sp>
          <p:nvSpPr>
            <p:cNvPr id="39" name="object 39"/>
            <p:cNvSpPr/>
            <p:nvPr/>
          </p:nvSpPr>
          <p:spPr>
            <a:xfrm>
              <a:off x="7696200" y="5126735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1737359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37359" y="868679"/>
                  </a:lnTo>
                  <a:lnTo>
                    <a:pt x="1737359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96200" y="5126735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0" y="868679"/>
                  </a:moveTo>
                  <a:lnTo>
                    <a:pt x="1737359" y="868679"/>
                  </a:lnTo>
                  <a:lnTo>
                    <a:pt x="1737359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938643" y="5231933"/>
            <a:ext cx="1257935" cy="5753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9366250" y="3700017"/>
            <a:ext cx="1765300" cy="1067435"/>
            <a:chOff x="9366250" y="3700017"/>
            <a:chExt cx="1765300" cy="1067435"/>
          </a:xfrm>
        </p:grpSpPr>
        <p:sp>
          <p:nvSpPr>
            <p:cNvPr id="43" name="object 43"/>
            <p:cNvSpPr/>
            <p:nvPr/>
          </p:nvSpPr>
          <p:spPr>
            <a:xfrm>
              <a:off x="9372600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1752600" y="0"/>
                  </a:moveTo>
                  <a:lnTo>
                    <a:pt x="0" y="0"/>
                  </a:lnTo>
                  <a:lnTo>
                    <a:pt x="0" y="1054608"/>
                  </a:lnTo>
                  <a:lnTo>
                    <a:pt x="1752600" y="1054608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372600" y="3706367"/>
              <a:ext cx="1752600" cy="1054735"/>
            </a:xfrm>
            <a:custGeom>
              <a:avLst/>
              <a:gdLst/>
              <a:ahLst/>
              <a:cxnLst/>
              <a:rect l="l" t="t" r="r" b="b"/>
              <a:pathLst>
                <a:path w="1752600" h="1054735">
                  <a:moveTo>
                    <a:pt x="0" y="1054608"/>
                  </a:moveTo>
                  <a:lnTo>
                    <a:pt x="1752600" y="1054608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10546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504044" y="3848811"/>
            <a:ext cx="1490980" cy="73215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algn="ctr">
              <a:lnSpc>
                <a:spcPts val="1680"/>
              </a:lnSpc>
              <a:spcBef>
                <a:spcPts val="115"/>
              </a:spcBef>
            </a:pPr>
            <a:r>
              <a:rPr sz="1500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20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140" dirty="0">
                <a:solidFill>
                  <a:srgbClr val="FFFFFF"/>
                </a:solidFill>
                <a:latin typeface="Trebuchet MS"/>
                <a:cs typeface="Trebuchet MS"/>
              </a:rPr>
              <a:t>aga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-6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500" spc="-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1500">
              <a:latin typeface="Trebuchet MS"/>
              <a:cs typeface="Trebuchet MS"/>
            </a:endParaRPr>
          </a:p>
          <a:p>
            <a:pPr marL="3175" algn="ctr">
              <a:lnSpc>
                <a:spcPts val="1680"/>
              </a:lnSpc>
            </a:pPr>
            <a:r>
              <a:rPr sz="1500" spc="-85" dirty="0">
                <a:solidFill>
                  <a:srgbClr val="FFFFFF"/>
                </a:solidFill>
                <a:latin typeface="Trebuchet MS"/>
                <a:cs typeface="Trebuchet MS"/>
              </a:rPr>
              <a:t>child</a:t>
            </a:r>
            <a:endParaRPr sz="1500">
              <a:latin typeface="Trebuchet MS"/>
              <a:cs typeface="Trebuchet MS"/>
            </a:endParaRPr>
          </a:p>
          <a:p>
            <a:pPr marL="4445" algn="ctr">
              <a:lnSpc>
                <a:spcPct val="100000"/>
              </a:lnSpc>
              <a:spcBef>
                <a:spcPts val="380"/>
              </a:spcBef>
            </a:pPr>
            <a:r>
              <a:rPr sz="1500" b="1" spc="35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ns</a:t>
            </a:r>
            <a:r>
              <a:rPr sz="15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93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5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99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805416" y="5120640"/>
            <a:ext cx="1750060" cy="881380"/>
            <a:chOff x="9805416" y="5120640"/>
            <a:chExt cx="1750060" cy="881380"/>
          </a:xfrm>
        </p:grpSpPr>
        <p:sp>
          <p:nvSpPr>
            <p:cNvPr id="47" name="object 47"/>
            <p:cNvSpPr/>
            <p:nvPr/>
          </p:nvSpPr>
          <p:spPr>
            <a:xfrm>
              <a:off x="9811512" y="5126736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1737359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1737359" y="868679"/>
                  </a:lnTo>
                  <a:lnTo>
                    <a:pt x="1737359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11512" y="5126736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79">
                  <a:moveTo>
                    <a:pt x="0" y="868679"/>
                  </a:moveTo>
                  <a:lnTo>
                    <a:pt x="1737359" y="868679"/>
                  </a:lnTo>
                  <a:lnTo>
                    <a:pt x="1737359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9904856" y="5133663"/>
            <a:ext cx="1567815" cy="7753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R="6350" algn="ctr">
              <a:lnSpc>
                <a:spcPct val="100000"/>
              </a:lnSpc>
              <a:spcBef>
                <a:spcPts val="455"/>
              </a:spcBef>
            </a:pPr>
            <a:r>
              <a:rPr sz="1500" spc="-55" dirty="0">
                <a:solidFill>
                  <a:srgbClr val="FFFFFF"/>
                </a:solidFill>
                <a:latin typeface="Trebuchet MS"/>
                <a:cs typeface="Trebuchet MS"/>
              </a:rPr>
              <a:t>Sections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ts val="1695"/>
              </a:lnSpc>
              <a:spcBef>
                <a:spcPts val="359"/>
              </a:spcBef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317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318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366</a:t>
            </a:r>
            <a:r>
              <a:rPr sz="1500" spc="-50" dirty="0">
                <a:solidFill>
                  <a:srgbClr val="FFFFFF"/>
                </a:solidFill>
                <a:latin typeface="Trebuchet MS"/>
                <a:cs typeface="Trebuchet MS"/>
              </a:rPr>
              <a:t>A,</a:t>
            </a:r>
            <a:r>
              <a:rPr sz="1500" spc="-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369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endParaRPr sz="1500">
              <a:latin typeface="Trebuchet MS"/>
              <a:cs typeface="Trebuchet MS"/>
            </a:endParaRPr>
          </a:p>
          <a:p>
            <a:pPr marR="3175" algn="ctr">
              <a:lnSpc>
                <a:spcPts val="1695"/>
              </a:lnSpc>
            </a:pP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372</a:t>
            </a:r>
            <a:r>
              <a:rPr sz="1500" spc="-22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37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sz="15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1500" spc="-3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500" spc="-65" dirty="0">
                <a:solidFill>
                  <a:srgbClr val="FFFFFF"/>
                </a:solidFill>
                <a:latin typeface="Trebuchet MS"/>
                <a:cs typeface="Trebuchet MS"/>
              </a:rPr>
              <a:t>)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394613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3845" rIns="0" bIns="0" rtlCol="0">
            <a:spAutoFit/>
          </a:bodyPr>
          <a:lstStyle/>
          <a:p>
            <a:pPr marL="464184">
              <a:lnSpc>
                <a:spcPct val="100000"/>
              </a:lnSpc>
              <a:spcBef>
                <a:spcPts val="2235"/>
              </a:spcBef>
            </a:pPr>
            <a:r>
              <a:rPr sz="3600" spc="475" dirty="0"/>
              <a:t>NEW</a:t>
            </a:r>
            <a:r>
              <a:rPr sz="3600" spc="315" dirty="0"/>
              <a:t> </a:t>
            </a:r>
            <a:r>
              <a:rPr sz="3600" spc="250" dirty="0"/>
              <a:t>OFFENCES</a:t>
            </a:r>
            <a:r>
              <a:rPr sz="3600" spc="320" dirty="0"/>
              <a:t> </a:t>
            </a:r>
            <a:r>
              <a:rPr sz="3600" spc="395" dirty="0"/>
              <a:t>INTRODUCED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60703" y="2621279"/>
            <a:ext cx="10071100" cy="3718560"/>
            <a:chOff x="1060703" y="2621279"/>
            <a:chExt cx="10071100" cy="3718560"/>
          </a:xfrm>
        </p:grpSpPr>
        <p:sp>
          <p:nvSpPr>
            <p:cNvPr id="4" name="object 4"/>
            <p:cNvSpPr/>
            <p:nvPr/>
          </p:nvSpPr>
          <p:spPr>
            <a:xfrm>
              <a:off x="1066799" y="2627375"/>
              <a:ext cx="10058400" cy="3706495"/>
            </a:xfrm>
            <a:custGeom>
              <a:avLst/>
              <a:gdLst/>
              <a:ahLst/>
              <a:cxnLst/>
              <a:rect l="l" t="t" r="r" b="b"/>
              <a:pathLst>
                <a:path w="10058400" h="3706495">
                  <a:moveTo>
                    <a:pt x="9440672" y="0"/>
                  </a:moveTo>
                  <a:lnTo>
                    <a:pt x="617727" y="0"/>
                  </a:lnTo>
                  <a:lnTo>
                    <a:pt x="569458" y="1858"/>
                  </a:lnTo>
                  <a:lnTo>
                    <a:pt x="522203" y="7343"/>
                  </a:lnTo>
                  <a:lnTo>
                    <a:pt x="476101" y="16316"/>
                  </a:lnTo>
                  <a:lnTo>
                    <a:pt x="431288" y="28641"/>
                  </a:lnTo>
                  <a:lnTo>
                    <a:pt x="387904" y="44179"/>
                  </a:lnTo>
                  <a:lnTo>
                    <a:pt x="346084" y="62793"/>
                  </a:lnTo>
                  <a:lnTo>
                    <a:pt x="305966" y="84346"/>
                  </a:lnTo>
                  <a:lnTo>
                    <a:pt x="267688" y="108701"/>
                  </a:lnTo>
                  <a:lnTo>
                    <a:pt x="231387" y="135720"/>
                  </a:lnTo>
                  <a:lnTo>
                    <a:pt x="197200" y="165265"/>
                  </a:lnTo>
                  <a:lnTo>
                    <a:pt x="165265" y="197200"/>
                  </a:lnTo>
                  <a:lnTo>
                    <a:pt x="135720" y="231387"/>
                  </a:lnTo>
                  <a:lnTo>
                    <a:pt x="108701" y="267688"/>
                  </a:lnTo>
                  <a:lnTo>
                    <a:pt x="84346" y="305966"/>
                  </a:lnTo>
                  <a:lnTo>
                    <a:pt x="62793" y="346084"/>
                  </a:lnTo>
                  <a:lnTo>
                    <a:pt x="44179" y="387904"/>
                  </a:lnTo>
                  <a:lnTo>
                    <a:pt x="28641" y="431288"/>
                  </a:lnTo>
                  <a:lnTo>
                    <a:pt x="16316" y="476101"/>
                  </a:lnTo>
                  <a:lnTo>
                    <a:pt x="7343" y="522203"/>
                  </a:lnTo>
                  <a:lnTo>
                    <a:pt x="1858" y="569458"/>
                  </a:lnTo>
                  <a:lnTo>
                    <a:pt x="0" y="617727"/>
                  </a:lnTo>
                  <a:lnTo>
                    <a:pt x="0" y="3088627"/>
                  </a:lnTo>
                  <a:lnTo>
                    <a:pt x="1858" y="3136903"/>
                  </a:lnTo>
                  <a:lnTo>
                    <a:pt x="7343" y="3184164"/>
                  </a:lnTo>
                  <a:lnTo>
                    <a:pt x="16316" y="3230270"/>
                  </a:lnTo>
                  <a:lnTo>
                    <a:pt x="28641" y="3275086"/>
                  </a:lnTo>
                  <a:lnTo>
                    <a:pt x="44179" y="3318473"/>
                  </a:lnTo>
                  <a:lnTo>
                    <a:pt x="62793" y="3360295"/>
                  </a:lnTo>
                  <a:lnTo>
                    <a:pt x="84346" y="3400414"/>
                  </a:lnTo>
                  <a:lnTo>
                    <a:pt x="108701" y="3438693"/>
                  </a:lnTo>
                  <a:lnTo>
                    <a:pt x="135720" y="3474994"/>
                  </a:lnTo>
                  <a:lnTo>
                    <a:pt x="165265" y="3509180"/>
                  </a:lnTo>
                  <a:lnTo>
                    <a:pt x="197200" y="3541114"/>
                  </a:lnTo>
                  <a:lnTo>
                    <a:pt x="231387" y="3570658"/>
                  </a:lnTo>
                  <a:lnTo>
                    <a:pt x="267688" y="3597675"/>
                  </a:lnTo>
                  <a:lnTo>
                    <a:pt x="305966" y="3622029"/>
                  </a:lnTo>
                  <a:lnTo>
                    <a:pt x="346084" y="3643580"/>
                  </a:lnTo>
                  <a:lnTo>
                    <a:pt x="387904" y="3662193"/>
                  </a:lnTo>
                  <a:lnTo>
                    <a:pt x="431288" y="3677730"/>
                  </a:lnTo>
                  <a:lnTo>
                    <a:pt x="476101" y="3690053"/>
                  </a:lnTo>
                  <a:lnTo>
                    <a:pt x="522203" y="3699025"/>
                  </a:lnTo>
                  <a:lnTo>
                    <a:pt x="569458" y="3704509"/>
                  </a:lnTo>
                  <a:lnTo>
                    <a:pt x="617727" y="3706368"/>
                  </a:lnTo>
                  <a:lnTo>
                    <a:pt x="9440672" y="3706368"/>
                  </a:lnTo>
                  <a:lnTo>
                    <a:pt x="9488941" y="3704509"/>
                  </a:lnTo>
                  <a:lnTo>
                    <a:pt x="9536196" y="3699025"/>
                  </a:lnTo>
                  <a:lnTo>
                    <a:pt x="9582298" y="3690053"/>
                  </a:lnTo>
                  <a:lnTo>
                    <a:pt x="9627111" y="3677730"/>
                  </a:lnTo>
                  <a:lnTo>
                    <a:pt x="9670495" y="3662193"/>
                  </a:lnTo>
                  <a:lnTo>
                    <a:pt x="9712315" y="3643580"/>
                  </a:lnTo>
                  <a:lnTo>
                    <a:pt x="9752433" y="3622029"/>
                  </a:lnTo>
                  <a:lnTo>
                    <a:pt x="9790711" y="3597675"/>
                  </a:lnTo>
                  <a:lnTo>
                    <a:pt x="9827012" y="3570658"/>
                  </a:lnTo>
                  <a:lnTo>
                    <a:pt x="9861199" y="3541114"/>
                  </a:lnTo>
                  <a:lnTo>
                    <a:pt x="9893134" y="3509180"/>
                  </a:lnTo>
                  <a:lnTo>
                    <a:pt x="9922679" y="3474994"/>
                  </a:lnTo>
                  <a:lnTo>
                    <a:pt x="9949698" y="3438693"/>
                  </a:lnTo>
                  <a:lnTo>
                    <a:pt x="9974053" y="3400414"/>
                  </a:lnTo>
                  <a:lnTo>
                    <a:pt x="9995606" y="3360295"/>
                  </a:lnTo>
                  <a:lnTo>
                    <a:pt x="10014220" y="3318473"/>
                  </a:lnTo>
                  <a:lnTo>
                    <a:pt x="10029758" y="3275086"/>
                  </a:lnTo>
                  <a:lnTo>
                    <a:pt x="10042083" y="3230270"/>
                  </a:lnTo>
                  <a:lnTo>
                    <a:pt x="10051056" y="3184164"/>
                  </a:lnTo>
                  <a:lnTo>
                    <a:pt x="10056541" y="3136903"/>
                  </a:lnTo>
                  <a:lnTo>
                    <a:pt x="10058400" y="3088627"/>
                  </a:lnTo>
                  <a:lnTo>
                    <a:pt x="10058400" y="617727"/>
                  </a:lnTo>
                  <a:lnTo>
                    <a:pt x="10056541" y="569458"/>
                  </a:lnTo>
                  <a:lnTo>
                    <a:pt x="10051056" y="522203"/>
                  </a:lnTo>
                  <a:lnTo>
                    <a:pt x="10042083" y="476101"/>
                  </a:lnTo>
                  <a:lnTo>
                    <a:pt x="10029758" y="431288"/>
                  </a:lnTo>
                  <a:lnTo>
                    <a:pt x="10014220" y="387904"/>
                  </a:lnTo>
                  <a:lnTo>
                    <a:pt x="9995606" y="346084"/>
                  </a:lnTo>
                  <a:lnTo>
                    <a:pt x="9974053" y="305966"/>
                  </a:lnTo>
                  <a:lnTo>
                    <a:pt x="9949698" y="267688"/>
                  </a:lnTo>
                  <a:lnTo>
                    <a:pt x="9922679" y="231387"/>
                  </a:lnTo>
                  <a:lnTo>
                    <a:pt x="9893134" y="197200"/>
                  </a:lnTo>
                  <a:lnTo>
                    <a:pt x="9861199" y="165265"/>
                  </a:lnTo>
                  <a:lnTo>
                    <a:pt x="9827012" y="135720"/>
                  </a:lnTo>
                  <a:lnTo>
                    <a:pt x="9790711" y="108701"/>
                  </a:lnTo>
                  <a:lnTo>
                    <a:pt x="9752433" y="84346"/>
                  </a:lnTo>
                  <a:lnTo>
                    <a:pt x="9712315" y="62793"/>
                  </a:lnTo>
                  <a:lnTo>
                    <a:pt x="9670495" y="44179"/>
                  </a:lnTo>
                  <a:lnTo>
                    <a:pt x="9627111" y="28641"/>
                  </a:lnTo>
                  <a:lnTo>
                    <a:pt x="9582298" y="16316"/>
                  </a:lnTo>
                  <a:lnTo>
                    <a:pt x="9536196" y="7343"/>
                  </a:lnTo>
                  <a:lnTo>
                    <a:pt x="9488941" y="1858"/>
                  </a:lnTo>
                  <a:lnTo>
                    <a:pt x="944067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6799" y="2627375"/>
              <a:ext cx="10058400" cy="3706495"/>
            </a:xfrm>
            <a:custGeom>
              <a:avLst/>
              <a:gdLst/>
              <a:ahLst/>
              <a:cxnLst/>
              <a:rect l="l" t="t" r="r" b="b"/>
              <a:pathLst>
                <a:path w="10058400" h="3706495">
                  <a:moveTo>
                    <a:pt x="0" y="617727"/>
                  </a:moveTo>
                  <a:lnTo>
                    <a:pt x="1858" y="569458"/>
                  </a:lnTo>
                  <a:lnTo>
                    <a:pt x="7343" y="522203"/>
                  </a:lnTo>
                  <a:lnTo>
                    <a:pt x="16316" y="476101"/>
                  </a:lnTo>
                  <a:lnTo>
                    <a:pt x="28641" y="431288"/>
                  </a:lnTo>
                  <a:lnTo>
                    <a:pt x="44179" y="387904"/>
                  </a:lnTo>
                  <a:lnTo>
                    <a:pt x="62793" y="346084"/>
                  </a:lnTo>
                  <a:lnTo>
                    <a:pt x="84346" y="305966"/>
                  </a:lnTo>
                  <a:lnTo>
                    <a:pt x="108701" y="267688"/>
                  </a:lnTo>
                  <a:lnTo>
                    <a:pt x="135720" y="231387"/>
                  </a:lnTo>
                  <a:lnTo>
                    <a:pt x="165265" y="197200"/>
                  </a:lnTo>
                  <a:lnTo>
                    <a:pt x="197200" y="165265"/>
                  </a:lnTo>
                  <a:lnTo>
                    <a:pt x="231387" y="135720"/>
                  </a:lnTo>
                  <a:lnTo>
                    <a:pt x="267688" y="108701"/>
                  </a:lnTo>
                  <a:lnTo>
                    <a:pt x="305966" y="84346"/>
                  </a:lnTo>
                  <a:lnTo>
                    <a:pt x="346084" y="62793"/>
                  </a:lnTo>
                  <a:lnTo>
                    <a:pt x="387904" y="44179"/>
                  </a:lnTo>
                  <a:lnTo>
                    <a:pt x="431288" y="28641"/>
                  </a:lnTo>
                  <a:lnTo>
                    <a:pt x="476101" y="16316"/>
                  </a:lnTo>
                  <a:lnTo>
                    <a:pt x="522203" y="7343"/>
                  </a:lnTo>
                  <a:lnTo>
                    <a:pt x="569458" y="1858"/>
                  </a:lnTo>
                  <a:lnTo>
                    <a:pt x="617727" y="0"/>
                  </a:lnTo>
                  <a:lnTo>
                    <a:pt x="9440672" y="0"/>
                  </a:lnTo>
                  <a:lnTo>
                    <a:pt x="9488941" y="1858"/>
                  </a:lnTo>
                  <a:lnTo>
                    <a:pt x="9536196" y="7343"/>
                  </a:lnTo>
                  <a:lnTo>
                    <a:pt x="9582298" y="16316"/>
                  </a:lnTo>
                  <a:lnTo>
                    <a:pt x="9627111" y="28641"/>
                  </a:lnTo>
                  <a:lnTo>
                    <a:pt x="9670495" y="44179"/>
                  </a:lnTo>
                  <a:lnTo>
                    <a:pt x="9712315" y="62793"/>
                  </a:lnTo>
                  <a:lnTo>
                    <a:pt x="9752433" y="84346"/>
                  </a:lnTo>
                  <a:lnTo>
                    <a:pt x="9790711" y="108701"/>
                  </a:lnTo>
                  <a:lnTo>
                    <a:pt x="9827012" y="135720"/>
                  </a:lnTo>
                  <a:lnTo>
                    <a:pt x="9861199" y="165265"/>
                  </a:lnTo>
                  <a:lnTo>
                    <a:pt x="9893134" y="197200"/>
                  </a:lnTo>
                  <a:lnTo>
                    <a:pt x="9922679" y="231387"/>
                  </a:lnTo>
                  <a:lnTo>
                    <a:pt x="9949698" y="267688"/>
                  </a:lnTo>
                  <a:lnTo>
                    <a:pt x="9974053" y="305966"/>
                  </a:lnTo>
                  <a:lnTo>
                    <a:pt x="9995606" y="346084"/>
                  </a:lnTo>
                  <a:lnTo>
                    <a:pt x="10014220" y="387904"/>
                  </a:lnTo>
                  <a:lnTo>
                    <a:pt x="10029758" y="431288"/>
                  </a:lnTo>
                  <a:lnTo>
                    <a:pt x="10042083" y="476101"/>
                  </a:lnTo>
                  <a:lnTo>
                    <a:pt x="10051056" y="522203"/>
                  </a:lnTo>
                  <a:lnTo>
                    <a:pt x="10056541" y="569458"/>
                  </a:lnTo>
                  <a:lnTo>
                    <a:pt x="10058400" y="617727"/>
                  </a:lnTo>
                  <a:lnTo>
                    <a:pt x="10058400" y="3088627"/>
                  </a:lnTo>
                  <a:lnTo>
                    <a:pt x="10056541" y="3136903"/>
                  </a:lnTo>
                  <a:lnTo>
                    <a:pt x="10051056" y="3184164"/>
                  </a:lnTo>
                  <a:lnTo>
                    <a:pt x="10042083" y="3230270"/>
                  </a:lnTo>
                  <a:lnTo>
                    <a:pt x="10029758" y="3275086"/>
                  </a:lnTo>
                  <a:lnTo>
                    <a:pt x="10014220" y="3318473"/>
                  </a:lnTo>
                  <a:lnTo>
                    <a:pt x="9995606" y="3360295"/>
                  </a:lnTo>
                  <a:lnTo>
                    <a:pt x="9974053" y="3400414"/>
                  </a:lnTo>
                  <a:lnTo>
                    <a:pt x="9949698" y="3438693"/>
                  </a:lnTo>
                  <a:lnTo>
                    <a:pt x="9922679" y="3474994"/>
                  </a:lnTo>
                  <a:lnTo>
                    <a:pt x="9893134" y="3509180"/>
                  </a:lnTo>
                  <a:lnTo>
                    <a:pt x="9861199" y="3541114"/>
                  </a:lnTo>
                  <a:lnTo>
                    <a:pt x="9827012" y="3570658"/>
                  </a:lnTo>
                  <a:lnTo>
                    <a:pt x="9790711" y="3597675"/>
                  </a:lnTo>
                  <a:lnTo>
                    <a:pt x="9752433" y="3622029"/>
                  </a:lnTo>
                  <a:lnTo>
                    <a:pt x="9712315" y="3643580"/>
                  </a:lnTo>
                  <a:lnTo>
                    <a:pt x="9670495" y="3662193"/>
                  </a:lnTo>
                  <a:lnTo>
                    <a:pt x="9627111" y="3677730"/>
                  </a:lnTo>
                  <a:lnTo>
                    <a:pt x="9582298" y="3690053"/>
                  </a:lnTo>
                  <a:lnTo>
                    <a:pt x="9536196" y="3699025"/>
                  </a:lnTo>
                  <a:lnTo>
                    <a:pt x="9488941" y="3704509"/>
                  </a:lnTo>
                  <a:lnTo>
                    <a:pt x="9440672" y="3706368"/>
                  </a:lnTo>
                  <a:lnTo>
                    <a:pt x="617727" y="3706368"/>
                  </a:lnTo>
                  <a:lnTo>
                    <a:pt x="569458" y="3704509"/>
                  </a:lnTo>
                  <a:lnTo>
                    <a:pt x="522203" y="3699025"/>
                  </a:lnTo>
                  <a:lnTo>
                    <a:pt x="476101" y="3690053"/>
                  </a:lnTo>
                  <a:lnTo>
                    <a:pt x="431288" y="3677730"/>
                  </a:lnTo>
                  <a:lnTo>
                    <a:pt x="387904" y="3662193"/>
                  </a:lnTo>
                  <a:lnTo>
                    <a:pt x="346084" y="3643580"/>
                  </a:lnTo>
                  <a:lnTo>
                    <a:pt x="305966" y="3622029"/>
                  </a:lnTo>
                  <a:lnTo>
                    <a:pt x="267688" y="3597675"/>
                  </a:lnTo>
                  <a:lnTo>
                    <a:pt x="231387" y="3570658"/>
                  </a:lnTo>
                  <a:lnTo>
                    <a:pt x="197200" y="3541114"/>
                  </a:lnTo>
                  <a:lnTo>
                    <a:pt x="165265" y="3509180"/>
                  </a:lnTo>
                  <a:lnTo>
                    <a:pt x="135720" y="3474994"/>
                  </a:lnTo>
                  <a:lnTo>
                    <a:pt x="108701" y="3438693"/>
                  </a:lnTo>
                  <a:lnTo>
                    <a:pt x="84346" y="3400414"/>
                  </a:lnTo>
                  <a:lnTo>
                    <a:pt x="62793" y="3360295"/>
                  </a:lnTo>
                  <a:lnTo>
                    <a:pt x="44179" y="3318473"/>
                  </a:lnTo>
                  <a:lnTo>
                    <a:pt x="28641" y="3275086"/>
                  </a:lnTo>
                  <a:lnTo>
                    <a:pt x="16316" y="3230270"/>
                  </a:lnTo>
                  <a:lnTo>
                    <a:pt x="7343" y="3184164"/>
                  </a:lnTo>
                  <a:lnTo>
                    <a:pt x="1858" y="3136903"/>
                  </a:lnTo>
                  <a:lnTo>
                    <a:pt x="0" y="3088627"/>
                  </a:lnTo>
                  <a:lnTo>
                    <a:pt x="0" y="617727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26896" y="2856357"/>
            <a:ext cx="9573895" cy="318452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algn="just">
              <a:lnSpc>
                <a:spcPct val="87000"/>
              </a:lnSpc>
              <a:spcBef>
                <a:spcPts val="475"/>
              </a:spcBef>
            </a:pPr>
            <a:r>
              <a:rPr sz="2400" b="1" spc="15" dirty="0">
                <a:solidFill>
                  <a:srgbClr val="FFFFFF"/>
                </a:solidFill>
                <a:latin typeface="Trebuchet MS"/>
                <a:cs typeface="Trebuchet MS"/>
              </a:rPr>
              <a:t>Section</a:t>
            </a:r>
            <a:r>
              <a:rPr sz="24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35" dirty="0">
                <a:solidFill>
                  <a:srgbClr val="FFFFFF"/>
                </a:solidFill>
                <a:latin typeface="Trebuchet MS"/>
                <a:cs typeface="Trebuchet MS"/>
              </a:rPr>
              <a:t>69.</a:t>
            </a:r>
            <a:r>
              <a:rPr sz="24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Sexual</a:t>
            </a:r>
            <a:r>
              <a:rPr sz="24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intercourse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7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Trebuchet MS"/>
                <a:cs typeface="Trebuchet MS"/>
              </a:rPr>
              <a:t>employing</a:t>
            </a:r>
            <a:r>
              <a:rPr sz="240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Trebuchet MS"/>
                <a:cs typeface="Trebuchet MS"/>
              </a:rPr>
              <a:t>deceitful</a:t>
            </a:r>
            <a:r>
              <a:rPr sz="24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means,</a:t>
            </a:r>
            <a:r>
              <a:rPr sz="2400" b="1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65" dirty="0">
                <a:solidFill>
                  <a:srgbClr val="FFFFFF"/>
                </a:solidFill>
                <a:latin typeface="Trebuchet MS"/>
                <a:cs typeface="Trebuchet MS"/>
              </a:rPr>
              <a:t>etc.</a:t>
            </a:r>
            <a:r>
              <a:rPr sz="2400" b="1" spc="-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- </a:t>
            </a:r>
            <a:r>
              <a:rPr sz="240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Whoever,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deceitful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means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making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promise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marry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woman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without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any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intention of 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fulfilling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185" dirty="0">
                <a:solidFill>
                  <a:srgbClr val="FFFFFF"/>
                </a:solidFill>
                <a:latin typeface="Trebuchet MS"/>
                <a:cs typeface="Trebuchet MS"/>
              </a:rPr>
              <a:t>same,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has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sexual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intercourse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with </a:t>
            </a:r>
            <a:r>
              <a:rPr sz="2400" spc="-225" dirty="0">
                <a:solidFill>
                  <a:srgbClr val="FFFFFF"/>
                </a:solidFill>
                <a:latin typeface="Trebuchet MS"/>
                <a:cs typeface="Trebuchet MS"/>
              </a:rPr>
              <a:t>her, </a:t>
            </a:r>
            <a:r>
              <a:rPr sz="2400" spc="-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such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sexual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intercourse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not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amounting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offence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rape,</a:t>
            </a:r>
            <a:r>
              <a:rPr sz="2400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shall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be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punished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imprisonment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either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description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2400" spc="-24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term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04" dirty="0">
                <a:solidFill>
                  <a:srgbClr val="FFFFFF"/>
                </a:solidFill>
                <a:latin typeface="Trebuchet MS"/>
                <a:cs typeface="Trebuchet MS"/>
              </a:rPr>
              <a:t>may </a:t>
            </a:r>
            <a:r>
              <a:rPr sz="24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ex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end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2400" spc="-200" dirty="0">
                <a:solidFill>
                  <a:srgbClr val="FFFFFF"/>
                </a:solidFill>
                <a:latin typeface="Trebuchet MS"/>
                <a:cs typeface="Trebuchet MS"/>
              </a:rPr>
              <a:t>ea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hall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2400" spc="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8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spc="-2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ble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5" dirty="0">
                <a:solidFill>
                  <a:srgbClr val="FFFFFF"/>
                </a:solidFill>
                <a:latin typeface="Trebuchet MS"/>
                <a:cs typeface="Trebuchet MS"/>
              </a:rPr>
              <a:t>fin</a:t>
            </a:r>
            <a:r>
              <a:rPr sz="2400" spc="-17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355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00">
              <a:latin typeface="Trebuchet MS"/>
              <a:cs typeface="Trebuchet MS"/>
            </a:endParaRPr>
          </a:p>
          <a:p>
            <a:pPr marL="12700" algn="just">
              <a:lnSpc>
                <a:spcPts val="2690"/>
              </a:lnSpc>
            </a:pP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Explanation.—“deceitful</a:t>
            </a:r>
            <a:r>
              <a:rPr sz="2400" spc="10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means”</a:t>
            </a:r>
            <a:r>
              <a:rPr sz="2400" spc="10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FFFFF"/>
                </a:solidFill>
                <a:latin typeface="Trebuchet MS"/>
                <a:cs typeface="Trebuchet MS"/>
              </a:rPr>
              <a:t>shall</a:t>
            </a:r>
            <a:r>
              <a:rPr sz="2400" spc="10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include</a:t>
            </a:r>
            <a:r>
              <a:rPr sz="2400" spc="10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FFFFF"/>
                </a:solidFill>
                <a:latin typeface="Trebuchet MS"/>
                <a:cs typeface="Trebuchet MS"/>
              </a:rPr>
              <a:t>inducement</a:t>
            </a:r>
            <a:r>
              <a:rPr sz="2400" spc="10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15" dirty="0">
                <a:solidFill>
                  <a:srgbClr val="FFFFFF"/>
                </a:solidFill>
                <a:latin typeface="Trebuchet MS"/>
                <a:cs typeface="Trebuchet MS"/>
              </a:rPr>
              <a:t>for,</a:t>
            </a:r>
            <a:r>
              <a:rPr sz="2400" spc="8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 </a:t>
            </a:r>
            <a:r>
              <a:rPr sz="2400" spc="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90" dirty="0">
                <a:solidFill>
                  <a:srgbClr val="FFFFFF"/>
                </a:solidFill>
                <a:latin typeface="Trebuchet MS"/>
                <a:cs typeface="Trebuchet MS"/>
              </a:rPr>
              <a:t>false</a:t>
            </a:r>
            <a:endParaRPr sz="2400">
              <a:latin typeface="Trebuchet MS"/>
              <a:cs typeface="Trebuchet MS"/>
            </a:endParaRPr>
          </a:p>
          <a:p>
            <a:pPr marL="12700" algn="just">
              <a:lnSpc>
                <a:spcPts val="2690"/>
              </a:lnSpc>
            </a:pP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promise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employment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promotion,</a:t>
            </a:r>
            <a:r>
              <a:rPr sz="24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marrying</a:t>
            </a:r>
            <a:r>
              <a:rPr sz="24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suppressing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FFFFF"/>
                </a:solidFill>
                <a:latin typeface="Trebuchet MS"/>
                <a:cs typeface="Trebuchet MS"/>
              </a:rPr>
              <a:t>identity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0703" y="2493264"/>
            <a:ext cx="10071100" cy="3889375"/>
            <a:chOff x="1060703" y="2493264"/>
            <a:chExt cx="10071100" cy="3889375"/>
          </a:xfrm>
        </p:grpSpPr>
        <p:sp>
          <p:nvSpPr>
            <p:cNvPr id="3" name="object 3"/>
            <p:cNvSpPr/>
            <p:nvPr/>
          </p:nvSpPr>
          <p:spPr>
            <a:xfrm>
              <a:off x="1066799" y="2499360"/>
              <a:ext cx="10058400" cy="3877310"/>
            </a:xfrm>
            <a:custGeom>
              <a:avLst/>
              <a:gdLst/>
              <a:ahLst/>
              <a:cxnLst/>
              <a:rect l="l" t="t" r="r" b="b"/>
              <a:pathLst>
                <a:path w="10058400" h="3877310">
                  <a:moveTo>
                    <a:pt x="9412224" y="0"/>
                  </a:moveTo>
                  <a:lnTo>
                    <a:pt x="646176" y="0"/>
                  </a:lnTo>
                  <a:lnTo>
                    <a:pt x="597951" y="1772"/>
                  </a:lnTo>
                  <a:lnTo>
                    <a:pt x="550689" y="7006"/>
                  </a:lnTo>
                  <a:lnTo>
                    <a:pt x="504515" y="15576"/>
                  </a:lnTo>
                  <a:lnTo>
                    <a:pt x="459552" y="27358"/>
                  </a:lnTo>
                  <a:lnTo>
                    <a:pt x="415928" y="42227"/>
                  </a:lnTo>
                  <a:lnTo>
                    <a:pt x="373765" y="60057"/>
                  </a:lnTo>
                  <a:lnTo>
                    <a:pt x="333190" y="80724"/>
                  </a:lnTo>
                  <a:lnTo>
                    <a:pt x="294327" y="104103"/>
                  </a:lnTo>
                  <a:lnTo>
                    <a:pt x="257302" y="130069"/>
                  </a:lnTo>
                  <a:lnTo>
                    <a:pt x="222238" y="158497"/>
                  </a:lnTo>
                  <a:lnTo>
                    <a:pt x="189261" y="189261"/>
                  </a:lnTo>
                  <a:lnTo>
                    <a:pt x="158497" y="222238"/>
                  </a:lnTo>
                  <a:lnTo>
                    <a:pt x="130069" y="257302"/>
                  </a:lnTo>
                  <a:lnTo>
                    <a:pt x="104103" y="294327"/>
                  </a:lnTo>
                  <a:lnTo>
                    <a:pt x="80724" y="333190"/>
                  </a:lnTo>
                  <a:lnTo>
                    <a:pt x="60057" y="373765"/>
                  </a:lnTo>
                  <a:lnTo>
                    <a:pt x="42227" y="415928"/>
                  </a:lnTo>
                  <a:lnTo>
                    <a:pt x="27358" y="459552"/>
                  </a:lnTo>
                  <a:lnTo>
                    <a:pt x="15576" y="504515"/>
                  </a:lnTo>
                  <a:lnTo>
                    <a:pt x="7006" y="550689"/>
                  </a:lnTo>
                  <a:lnTo>
                    <a:pt x="1772" y="597951"/>
                  </a:lnTo>
                  <a:lnTo>
                    <a:pt x="0" y="646176"/>
                  </a:lnTo>
                  <a:lnTo>
                    <a:pt x="0" y="3230867"/>
                  </a:lnTo>
                  <a:lnTo>
                    <a:pt x="1772" y="3279093"/>
                  </a:lnTo>
                  <a:lnTo>
                    <a:pt x="7006" y="3326356"/>
                  </a:lnTo>
                  <a:lnTo>
                    <a:pt x="15576" y="3372532"/>
                  </a:lnTo>
                  <a:lnTo>
                    <a:pt x="27358" y="3417496"/>
                  </a:lnTo>
                  <a:lnTo>
                    <a:pt x="42227" y="3461121"/>
                  </a:lnTo>
                  <a:lnTo>
                    <a:pt x="60057" y="3503285"/>
                  </a:lnTo>
                  <a:lnTo>
                    <a:pt x="80724" y="3543861"/>
                  </a:lnTo>
                  <a:lnTo>
                    <a:pt x="104103" y="3582724"/>
                  </a:lnTo>
                  <a:lnTo>
                    <a:pt x="130069" y="3619751"/>
                  </a:lnTo>
                  <a:lnTo>
                    <a:pt x="158497" y="3654815"/>
                  </a:lnTo>
                  <a:lnTo>
                    <a:pt x="189261" y="3687792"/>
                  </a:lnTo>
                  <a:lnTo>
                    <a:pt x="222238" y="3718557"/>
                  </a:lnTo>
                  <a:lnTo>
                    <a:pt x="257302" y="3746985"/>
                  </a:lnTo>
                  <a:lnTo>
                    <a:pt x="294327" y="3772951"/>
                  </a:lnTo>
                  <a:lnTo>
                    <a:pt x="333190" y="3796330"/>
                  </a:lnTo>
                  <a:lnTo>
                    <a:pt x="373765" y="3816998"/>
                  </a:lnTo>
                  <a:lnTo>
                    <a:pt x="415928" y="3834828"/>
                  </a:lnTo>
                  <a:lnTo>
                    <a:pt x="459552" y="3849697"/>
                  </a:lnTo>
                  <a:lnTo>
                    <a:pt x="504515" y="3861479"/>
                  </a:lnTo>
                  <a:lnTo>
                    <a:pt x="550689" y="3870049"/>
                  </a:lnTo>
                  <a:lnTo>
                    <a:pt x="597951" y="3875283"/>
                  </a:lnTo>
                  <a:lnTo>
                    <a:pt x="646176" y="3877055"/>
                  </a:lnTo>
                  <a:lnTo>
                    <a:pt x="9412224" y="3877055"/>
                  </a:lnTo>
                  <a:lnTo>
                    <a:pt x="9460448" y="3875283"/>
                  </a:lnTo>
                  <a:lnTo>
                    <a:pt x="9507710" y="3870049"/>
                  </a:lnTo>
                  <a:lnTo>
                    <a:pt x="9553884" y="3861479"/>
                  </a:lnTo>
                  <a:lnTo>
                    <a:pt x="9598847" y="3849697"/>
                  </a:lnTo>
                  <a:lnTo>
                    <a:pt x="9642471" y="3834828"/>
                  </a:lnTo>
                  <a:lnTo>
                    <a:pt x="9684634" y="3816998"/>
                  </a:lnTo>
                  <a:lnTo>
                    <a:pt x="9725209" y="3796330"/>
                  </a:lnTo>
                  <a:lnTo>
                    <a:pt x="9764072" y="3772951"/>
                  </a:lnTo>
                  <a:lnTo>
                    <a:pt x="9801097" y="3746985"/>
                  </a:lnTo>
                  <a:lnTo>
                    <a:pt x="9836161" y="3718557"/>
                  </a:lnTo>
                  <a:lnTo>
                    <a:pt x="9869138" y="3687792"/>
                  </a:lnTo>
                  <a:lnTo>
                    <a:pt x="9899902" y="3654815"/>
                  </a:lnTo>
                  <a:lnTo>
                    <a:pt x="9928330" y="3619751"/>
                  </a:lnTo>
                  <a:lnTo>
                    <a:pt x="9954296" y="3582724"/>
                  </a:lnTo>
                  <a:lnTo>
                    <a:pt x="9977675" y="3543861"/>
                  </a:lnTo>
                  <a:lnTo>
                    <a:pt x="9998342" y="3503285"/>
                  </a:lnTo>
                  <a:lnTo>
                    <a:pt x="10016172" y="3461121"/>
                  </a:lnTo>
                  <a:lnTo>
                    <a:pt x="10031041" y="3417496"/>
                  </a:lnTo>
                  <a:lnTo>
                    <a:pt x="10042823" y="3372532"/>
                  </a:lnTo>
                  <a:lnTo>
                    <a:pt x="10051393" y="3326356"/>
                  </a:lnTo>
                  <a:lnTo>
                    <a:pt x="10056627" y="3279093"/>
                  </a:lnTo>
                  <a:lnTo>
                    <a:pt x="10058400" y="3230867"/>
                  </a:lnTo>
                  <a:lnTo>
                    <a:pt x="10058400" y="646176"/>
                  </a:lnTo>
                  <a:lnTo>
                    <a:pt x="10056627" y="597951"/>
                  </a:lnTo>
                  <a:lnTo>
                    <a:pt x="10051393" y="550689"/>
                  </a:lnTo>
                  <a:lnTo>
                    <a:pt x="10042823" y="504515"/>
                  </a:lnTo>
                  <a:lnTo>
                    <a:pt x="10031041" y="459552"/>
                  </a:lnTo>
                  <a:lnTo>
                    <a:pt x="10016172" y="415928"/>
                  </a:lnTo>
                  <a:lnTo>
                    <a:pt x="9998342" y="373765"/>
                  </a:lnTo>
                  <a:lnTo>
                    <a:pt x="9977675" y="333190"/>
                  </a:lnTo>
                  <a:lnTo>
                    <a:pt x="9954296" y="294327"/>
                  </a:lnTo>
                  <a:lnTo>
                    <a:pt x="9928330" y="257302"/>
                  </a:lnTo>
                  <a:lnTo>
                    <a:pt x="9899902" y="222238"/>
                  </a:lnTo>
                  <a:lnTo>
                    <a:pt x="9869138" y="189261"/>
                  </a:lnTo>
                  <a:lnTo>
                    <a:pt x="9836161" y="158497"/>
                  </a:lnTo>
                  <a:lnTo>
                    <a:pt x="9801097" y="130069"/>
                  </a:lnTo>
                  <a:lnTo>
                    <a:pt x="9764072" y="104103"/>
                  </a:lnTo>
                  <a:lnTo>
                    <a:pt x="9725209" y="80724"/>
                  </a:lnTo>
                  <a:lnTo>
                    <a:pt x="9684634" y="60057"/>
                  </a:lnTo>
                  <a:lnTo>
                    <a:pt x="9642471" y="42227"/>
                  </a:lnTo>
                  <a:lnTo>
                    <a:pt x="9598847" y="27358"/>
                  </a:lnTo>
                  <a:lnTo>
                    <a:pt x="9553884" y="15576"/>
                  </a:lnTo>
                  <a:lnTo>
                    <a:pt x="9507710" y="7006"/>
                  </a:lnTo>
                  <a:lnTo>
                    <a:pt x="9460448" y="1772"/>
                  </a:lnTo>
                  <a:lnTo>
                    <a:pt x="941222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66799" y="2499360"/>
              <a:ext cx="10058400" cy="3877310"/>
            </a:xfrm>
            <a:custGeom>
              <a:avLst/>
              <a:gdLst/>
              <a:ahLst/>
              <a:cxnLst/>
              <a:rect l="l" t="t" r="r" b="b"/>
              <a:pathLst>
                <a:path w="10058400" h="3877310">
                  <a:moveTo>
                    <a:pt x="0" y="646176"/>
                  </a:moveTo>
                  <a:lnTo>
                    <a:pt x="1772" y="597951"/>
                  </a:lnTo>
                  <a:lnTo>
                    <a:pt x="7006" y="550689"/>
                  </a:lnTo>
                  <a:lnTo>
                    <a:pt x="15576" y="504515"/>
                  </a:lnTo>
                  <a:lnTo>
                    <a:pt x="27358" y="459552"/>
                  </a:lnTo>
                  <a:lnTo>
                    <a:pt x="42227" y="415928"/>
                  </a:lnTo>
                  <a:lnTo>
                    <a:pt x="60057" y="373765"/>
                  </a:lnTo>
                  <a:lnTo>
                    <a:pt x="80724" y="333190"/>
                  </a:lnTo>
                  <a:lnTo>
                    <a:pt x="104103" y="294327"/>
                  </a:lnTo>
                  <a:lnTo>
                    <a:pt x="130069" y="257302"/>
                  </a:lnTo>
                  <a:lnTo>
                    <a:pt x="158497" y="222238"/>
                  </a:lnTo>
                  <a:lnTo>
                    <a:pt x="189261" y="189261"/>
                  </a:lnTo>
                  <a:lnTo>
                    <a:pt x="222238" y="158497"/>
                  </a:lnTo>
                  <a:lnTo>
                    <a:pt x="257302" y="130069"/>
                  </a:lnTo>
                  <a:lnTo>
                    <a:pt x="294327" y="104103"/>
                  </a:lnTo>
                  <a:lnTo>
                    <a:pt x="333190" y="80724"/>
                  </a:lnTo>
                  <a:lnTo>
                    <a:pt x="373765" y="60057"/>
                  </a:lnTo>
                  <a:lnTo>
                    <a:pt x="415928" y="42227"/>
                  </a:lnTo>
                  <a:lnTo>
                    <a:pt x="459552" y="27358"/>
                  </a:lnTo>
                  <a:lnTo>
                    <a:pt x="504515" y="15576"/>
                  </a:lnTo>
                  <a:lnTo>
                    <a:pt x="550689" y="7006"/>
                  </a:lnTo>
                  <a:lnTo>
                    <a:pt x="597951" y="1772"/>
                  </a:lnTo>
                  <a:lnTo>
                    <a:pt x="646176" y="0"/>
                  </a:lnTo>
                  <a:lnTo>
                    <a:pt x="9412224" y="0"/>
                  </a:lnTo>
                  <a:lnTo>
                    <a:pt x="9460448" y="1772"/>
                  </a:lnTo>
                  <a:lnTo>
                    <a:pt x="9507710" y="7006"/>
                  </a:lnTo>
                  <a:lnTo>
                    <a:pt x="9553884" y="15576"/>
                  </a:lnTo>
                  <a:lnTo>
                    <a:pt x="9598847" y="27358"/>
                  </a:lnTo>
                  <a:lnTo>
                    <a:pt x="9642471" y="42227"/>
                  </a:lnTo>
                  <a:lnTo>
                    <a:pt x="9684634" y="60057"/>
                  </a:lnTo>
                  <a:lnTo>
                    <a:pt x="9725209" y="80724"/>
                  </a:lnTo>
                  <a:lnTo>
                    <a:pt x="9764072" y="104103"/>
                  </a:lnTo>
                  <a:lnTo>
                    <a:pt x="9801097" y="130069"/>
                  </a:lnTo>
                  <a:lnTo>
                    <a:pt x="9836161" y="158497"/>
                  </a:lnTo>
                  <a:lnTo>
                    <a:pt x="9869138" y="189261"/>
                  </a:lnTo>
                  <a:lnTo>
                    <a:pt x="9899902" y="222238"/>
                  </a:lnTo>
                  <a:lnTo>
                    <a:pt x="9928330" y="257302"/>
                  </a:lnTo>
                  <a:lnTo>
                    <a:pt x="9954296" y="294327"/>
                  </a:lnTo>
                  <a:lnTo>
                    <a:pt x="9977675" y="333190"/>
                  </a:lnTo>
                  <a:lnTo>
                    <a:pt x="9998342" y="373765"/>
                  </a:lnTo>
                  <a:lnTo>
                    <a:pt x="10016172" y="415928"/>
                  </a:lnTo>
                  <a:lnTo>
                    <a:pt x="10031041" y="459552"/>
                  </a:lnTo>
                  <a:lnTo>
                    <a:pt x="10042823" y="504515"/>
                  </a:lnTo>
                  <a:lnTo>
                    <a:pt x="10051393" y="550689"/>
                  </a:lnTo>
                  <a:lnTo>
                    <a:pt x="10056627" y="597951"/>
                  </a:lnTo>
                  <a:lnTo>
                    <a:pt x="10058400" y="646176"/>
                  </a:lnTo>
                  <a:lnTo>
                    <a:pt x="10058400" y="3230867"/>
                  </a:lnTo>
                  <a:lnTo>
                    <a:pt x="10056627" y="3279093"/>
                  </a:lnTo>
                  <a:lnTo>
                    <a:pt x="10051393" y="3326356"/>
                  </a:lnTo>
                  <a:lnTo>
                    <a:pt x="10042823" y="3372532"/>
                  </a:lnTo>
                  <a:lnTo>
                    <a:pt x="10031041" y="3417496"/>
                  </a:lnTo>
                  <a:lnTo>
                    <a:pt x="10016172" y="3461121"/>
                  </a:lnTo>
                  <a:lnTo>
                    <a:pt x="9998342" y="3503285"/>
                  </a:lnTo>
                  <a:lnTo>
                    <a:pt x="9977675" y="3543861"/>
                  </a:lnTo>
                  <a:lnTo>
                    <a:pt x="9954296" y="3582724"/>
                  </a:lnTo>
                  <a:lnTo>
                    <a:pt x="9928330" y="3619751"/>
                  </a:lnTo>
                  <a:lnTo>
                    <a:pt x="9899902" y="3654815"/>
                  </a:lnTo>
                  <a:lnTo>
                    <a:pt x="9869138" y="3687792"/>
                  </a:lnTo>
                  <a:lnTo>
                    <a:pt x="9836161" y="3718557"/>
                  </a:lnTo>
                  <a:lnTo>
                    <a:pt x="9801097" y="3746985"/>
                  </a:lnTo>
                  <a:lnTo>
                    <a:pt x="9764072" y="3772951"/>
                  </a:lnTo>
                  <a:lnTo>
                    <a:pt x="9725209" y="3796330"/>
                  </a:lnTo>
                  <a:lnTo>
                    <a:pt x="9684634" y="3816998"/>
                  </a:lnTo>
                  <a:lnTo>
                    <a:pt x="9642471" y="3834828"/>
                  </a:lnTo>
                  <a:lnTo>
                    <a:pt x="9598847" y="3849697"/>
                  </a:lnTo>
                  <a:lnTo>
                    <a:pt x="9553884" y="3861479"/>
                  </a:lnTo>
                  <a:lnTo>
                    <a:pt x="9507710" y="3870049"/>
                  </a:lnTo>
                  <a:lnTo>
                    <a:pt x="9460448" y="3875283"/>
                  </a:lnTo>
                  <a:lnTo>
                    <a:pt x="9412224" y="3877055"/>
                  </a:lnTo>
                  <a:lnTo>
                    <a:pt x="646176" y="3877055"/>
                  </a:lnTo>
                  <a:lnTo>
                    <a:pt x="597951" y="3875283"/>
                  </a:lnTo>
                  <a:lnTo>
                    <a:pt x="550689" y="3870049"/>
                  </a:lnTo>
                  <a:lnTo>
                    <a:pt x="504515" y="3861479"/>
                  </a:lnTo>
                  <a:lnTo>
                    <a:pt x="459552" y="3849697"/>
                  </a:lnTo>
                  <a:lnTo>
                    <a:pt x="415928" y="3834828"/>
                  </a:lnTo>
                  <a:lnTo>
                    <a:pt x="373765" y="3816998"/>
                  </a:lnTo>
                  <a:lnTo>
                    <a:pt x="333190" y="3796330"/>
                  </a:lnTo>
                  <a:lnTo>
                    <a:pt x="294327" y="3772951"/>
                  </a:lnTo>
                  <a:lnTo>
                    <a:pt x="257302" y="3746985"/>
                  </a:lnTo>
                  <a:lnTo>
                    <a:pt x="222238" y="3718557"/>
                  </a:lnTo>
                  <a:lnTo>
                    <a:pt x="189261" y="3687792"/>
                  </a:lnTo>
                  <a:lnTo>
                    <a:pt x="158497" y="3654815"/>
                  </a:lnTo>
                  <a:lnTo>
                    <a:pt x="130069" y="3619751"/>
                  </a:lnTo>
                  <a:lnTo>
                    <a:pt x="104103" y="3582724"/>
                  </a:lnTo>
                  <a:lnTo>
                    <a:pt x="80724" y="3543861"/>
                  </a:lnTo>
                  <a:lnTo>
                    <a:pt x="60057" y="3503285"/>
                  </a:lnTo>
                  <a:lnTo>
                    <a:pt x="42227" y="3461121"/>
                  </a:lnTo>
                  <a:lnTo>
                    <a:pt x="27358" y="3417496"/>
                  </a:lnTo>
                  <a:lnTo>
                    <a:pt x="15576" y="3372532"/>
                  </a:lnTo>
                  <a:lnTo>
                    <a:pt x="7006" y="3326356"/>
                  </a:lnTo>
                  <a:lnTo>
                    <a:pt x="1772" y="3279093"/>
                  </a:lnTo>
                  <a:lnTo>
                    <a:pt x="0" y="3230867"/>
                  </a:lnTo>
                  <a:lnTo>
                    <a:pt x="0" y="64617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3583" y="2743200"/>
              <a:ext cx="9753600" cy="3365500"/>
            </a:xfrm>
            <a:custGeom>
              <a:avLst/>
              <a:gdLst/>
              <a:ahLst/>
              <a:cxnLst/>
              <a:rect l="l" t="t" r="r" b="b"/>
              <a:pathLst>
                <a:path w="9753600" h="3365500">
                  <a:moveTo>
                    <a:pt x="9753600" y="0"/>
                  </a:moveTo>
                  <a:lnTo>
                    <a:pt x="0" y="0"/>
                  </a:lnTo>
                  <a:lnTo>
                    <a:pt x="0" y="3364991"/>
                  </a:lnTo>
                  <a:lnTo>
                    <a:pt x="9753600" y="3364991"/>
                  </a:lnTo>
                  <a:lnTo>
                    <a:pt x="975360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89430" y="2591511"/>
            <a:ext cx="9671685" cy="3611879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90"/>
              </a:spcBef>
            </a:pPr>
            <a:r>
              <a:rPr sz="2400" b="1" spc="15" dirty="0">
                <a:latin typeface="Trebuchet MS"/>
                <a:cs typeface="Trebuchet MS"/>
              </a:rPr>
              <a:t>Section </a:t>
            </a:r>
            <a:r>
              <a:rPr sz="2400" b="1" spc="-140" dirty="0">
                <a:latin typeface="Trebuchet MS"/>
                <a:cs typeface="Trebuchet MS"/>
              </a:rPr>
              <a:t>95. </a:t>
            </a:r>
            <a:r>
              <a:rPr sz="2400" b="1" spc="15" dirty="0">
                <a:latin typeface="Trebuchet MS"/>
                <a:cs typeface="Trebuchet MS"/>
              </a:rPr>
              <a:t>Hiring, </a:t>
            </a:r>
            <a:r>
              <a:rPr sz="2400" b="1" spc="5" dirty="0">
                <a:latin typeface="Trebuchet MS"/>
                <a:cs typeface="Trebuchet MS"/>
              </a:rPr>
              <a:t>employing </a:t>
            </a:r>
            <a:r>
              <a:rPr sz="2400" b="1" spc="50" dirty="0">
                <a:latin typeface="Trebuchet MS"/>
                <a:cs typeface="Trebuchet MS"/>
              </a:rPr>
              <a:t>or </a:t>
            </a:r>
            <a:r>
              <a:rPr sz="2400" b="1" spc="5" dirty="0">
                <a:latin typeface="Trebuchet MS"/>
                <a:cs typeface="Trebuchet MS"/>
              </a:rPr>
              <a:t>engaging </a:t>
            </a:r>
            <a:r>
              <a:rPr sz="2400" b="1" spc="-5" dirty="0">
                <a:latin typeface="Trebuchet MS"/>
                <a:cs typeface="Trebuchet MS"/>
              </a:rPr>
              <a:t>a </a:t>
            </a:r>
            <a:r>
              <a:rPr sz="2400" b="1" spc="-35" dirty="0">
                <a:latin typeface="Trebuchet MS"/>
                <a:cs typeface="Trebuchet MS"/>
              </a:rPr>
              <a:t>child </a:t>
            </a:r>
            <a:r>
              <a:rPr sz="2400" b="1" spc="45" dirty="0">
                <a:latin typeface="Trebuchet MS"/>
                <a:cs typeface="Trebuchet MS"/>
              </a:rPr>
              <a:t>to </a:t>
            </a:r>
            <a:r>
              <a:rPr sz="2400" b="1" spc="75" dirty="0">
                <a:latin typeface="Trebuchet MS"/>
                <a:cs typeface="Trebuchet MS"/>
              </a:rPr>
              <a:t>commit </a:t>
            </a:r>
            <a:r>
              <a:rPr sz="2400" b="1" spc="-15" dirty="0">
                <a:latin typeface="Trebuchet MS"/>
                <a:cs typeface="Trebuchet MS"/>
              </a:rPr>
              <a:t>an </a:t>
            </a:r>
            <a:r>
              <a:rPr sz="2400" b="1" spc="-10" dirty="0">
                <a:latin typeface="Trebuchet MS"/>
                <a:cs typeface="Trebuchet MS"/>
              </a:rPr>
              <a:t> </a:t>
            </a:r>
            <a:r>
              <a:rPr sz="2400" b="1" spc="-85" dirty="0">
                <a:latin typeface="Trebuchet MS"/>
                <a:cs typeface="Trebuchet MS"/>
              </a:rPr>
              <a:t>offence. </a:t>
            </a:r>
            <a:r>
              <a:rPr sz="2400" spc="-110" dirty="0">
                <a:latin typeface="Trebuchet MS"/>
                <a:cs typeface="Trebuchet MS"/>
              </a:rPr>
              <a:t>- </a:t>
            </a:r>
            <a:r>
              <a:rPr sz="2400" spc="-25" dirty="0">
                <a:latin typeface="Trebuchet MS"/>
                <a:cs typeface="Trebuchet MS"/>
              </a:rPr>
              <a:t>Whoever </a:t>
            </a:r>
            <a:r>
              <a:rPr sz="2400" spc="-145" dirty="0">
                <a:latin typeface="Trebuchet MS"/>
                <a:cs typeface="Trebuchet MS"/>
              </a:rPr>
              <a:t>hires, </a:t>
            </a:r>
            <a:r>
              <a:rPr sz="2400" spc="-120" dirty="0">
                <a:latin typeface="Trebuchet MS"/>
                <a:cs typeface="Trebuchet MS"/>
              </a:rPr>
              <a:t>employs </a:t>
            </a:r>
            <a:r>
              <a:rPr sz="2400" spc="20" dirty="0">
                <a:latin typeface="Trebuchet MS"/>
                <a:cs typeface="Trebuchet MS"/>
              </a:rPr>
              <a:t>or </a:t>
            </a:r>
            <a:r>
              <a:rPr sz="2400" spc="-160" dirty="0">
                <a:latin typeface="Trebuchet MS"/>
                <a:cs typeface="Trebuchet MS"/>
              </a:rPr>
              <a:t>engages </a:t>
            </a:r>
            <a:r>
              <a:rPr sz="2400" spc="-185" dirty="0">
                <a:latin typeface="Trebuchet MS"/>
                <a:cs typeface="Trebuchet MS"/>
              </a:rPr>
              <a:t>any </a:t>
            </a:r>
            <a:r>
              <a:rPr sz="2400" spc="-145" dirty="0">
                <a:latin typeface="Trebuchet MS"/>
                <a:cs typeface="Trebuchet MS"/>
              </a:rPr>
              <a:t>child </a:t>
            </a:r>
            <a:r>
              <a:rPr sz="2400" spc="-65" dirty="0">
                <a:latin typeface="Trebuchet MS"/>
                <a:cs typeface="Trebuchet MS"/>
              </a:rPr>
              <a:t>to </a:t>
            </a:r>
            <a:r>
              <a:rPr sz="2400" spc="-120" dirty="0">
                <a:latin typeface="Trebuchet MS"/>
                <a:cs typeface="Trebuchet MS"/>
              </a:rPr>
              <a:t>commit </a:t>
            </a:r>
            <a:r>
              <a:rPr sz="2400" spc="-175" dirty="0">
                <a:latin typeface="Trebuchet MS"/>
                <a:cs typeface="Trebuchet MS"/>
              </a:rPr>
              <a:t>an </a:t>
            </a:r>
            <a:r>
              <a:rPr sz="2400" spc="-185" dirty="0">
                <a:latin typeface="Trebuchet MS"/>
                <a:cs typeface="Trebuchet MS"/>
              </a:rPr>
              <a:t>offence </a:t>
            </a:r>
            <a:r>
              <a:rPr sz="2400" spc="-180" dirty="0">
                <a:latin typeface="Trebuchet MS"/>
                <a:cs typeface="Trebuchet MS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shall </a:t>
            </a:r>
            <a:r>
              <a:rPr sz="2400" spc="-150" dirty="0">
                <a:latin typeface="Trebuchet MS"/>
                <a:cs typeface="Trebuchet MS"/>
              </a:rPr>
              <a:t>be </a:t>
            </a:r>
            <a:r>
              <a:rPr sz="2400" spc="-120" dirty="0">
                <a:latin typeface="Trebuchet MS"/>
                <a:cs typeface="Trebuchet MS"/>
              </a:rPr>
              <a:t>punished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110" dirty="0">
                <a:latin typeface="Trebuchet MS"/>
                <a:cs typeface="Trebuchet MS"/>
              </a:rPr>
              <a:t>imprisonment </a:t>
            </a:r>
            <a:r>
              <a:rPr sz="2400" spc="-130" dirty="0">
                <a:latin typeface="Trebuchet MS"/>
                <a:cs typeface="Trebuchet MS"/>
              </a:rPr>
              <a:t>of </a:t>
            </a:r>
            <a:r>
              <a:rPr sz="2400" spc="-120" dirty="0">
                <a:latin typeface="Trebuchet MS"/>
                <a:cs typeface="Trebuchet MS"/>
              </a:rPr>
              <a:t>either </a:t>
            </a:r>
            <a:r>
              <a:rPr sz="2400" spc="-110" dirty="0">
                <a:latin typeface="Trebuchet MS"/>
                <a:cs typeface="Trebuchet MS"/>
              </a:rPr>
              <a:t>description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155" dirty="0">
                <a:latin typeface="Trebuchet MS"/>
                <a:cs typeface="Trebuchet MS"/>
              </a:rPr>
              <a:t>shall </a:t>
            </a:r>
            <a:r>
              <a:rPr sz="2400" spc="-90" dirty="0">
                <a:latin typeface="Trebuchet MS"/>
                <a:cs typeface="Trebuchet MS"/>
              </a:rPr>
              <a:t>not </a:t>
            </a:r>
            <a:r>
              <a:rPr sz="2400" spc="-150" dirty="0">
                <a:latin typeface="Trebuchet MS"/>
                <a:cs typeface="Trebuchet MS"/>
              </a:rPr>
              <a:t>be 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-114" dirty="0">
                <a:latin typeface="Trebuchet MS"/>
                <a:cs typeface="Trebuchet MS"/>
              </a:rPr>
              <a:t>less </a:t>
            </a:r>
            <a:r>
              <a:rPr sz="2400" spc="-155" dirty="0">
                <a:latin typeface="Trebuchet MS"/>
                <a:cs typeface="Trebuchet MS"/>
              </a:rPr>
              <a:t>than </a:t>
            </a:r>
            <a:r>
              <a:rPr sz="2400" spc="-125" dirty="0">
                <a:latin typeface="Trebuchet MS"/>
                <a:cs typeface="Trebuchet MS"/>
              </a:rPr>
              <a:t>three </a:t>
            </a:r>
            <a:r>
              <a:rPr sz="2400" spc="-120" dirty="0">
                <a:latin typeface="Trebuchet MS"/>
                <a:cs typeface="Trebuchet MS"/>
              </a:rPr>
              <a:t>years </a:t>
            </a:r>
            <a:r>
              <a:rPr sz="2400" spc="-135" dirty="0">
                <a:latin typeface="Trebuchet MS"/>
                <a:cs typeface="Trebuchet MS"/>
              </a:rPr>
              <a:t>but </a:t>
            </a:r>
            <a:r>
              <a:rPr sz="2400" spc="-120" dirty="0">
                <a:latin typeface="Trebuchet MS"/>
                <a:cs typeface="Trebuchet MS"/>
              </a:rPr>
              <a:t>which </a:t>
            </a:r>
            <a:r>
              <a:rPr sz="2400" spc="-215" dirty="0">
                <a:latin typeface="Trebuchet MS"/>
                <a:cs typeface="Trebuchet MS"/>
              </a:rPr>
              <a:t>may </a:t>
            </a:r>
            <a:r>
              <a:rPr sz="2400" spc="-120" dirty="0">
                <a:latin typeface="Trebuchet MS"/>
                <a:cs typeface="Trebuchet MS"/>
              </a:rPr>
              <a:t>extend </a:t>
            </a:r>
            <a:r>
              <a:rPr sz="2400" spc="-65" dirty="0">
                <a:latin typeface="Trebuchet MS"/>
                <a:cs typeface="Trebuchet MS"/>
              </a:rPr>
              <a:t>to </a:t>
            </a:r>
            <a:r>
              <a:rPr sz="2400" spc="-155" dirty="0">
                <a:latin typeface="Trebuchet MS"/>
                <a:cs typeface="Trebuchet MS"/>
              </a:rPr>
              <a:t>ten </a:t>
            </a:r>
            <a:r>
              <a:rPr sz="2400" spc="-165" dirty="0">
                <a:latin typeface="Trebuchet MS"/>
                <a:cs typeface="Trebuchet MS"/>
              </a:rPr>
              <a:t>years, </a:t>
            </a:r>
            <a:r>
              <a:rPr sz="2400" spc="-155" dirty="0">
                <a:latin typeface="Trebuchet MS"/>
                <a:cs typeface="Trebuchet MS"/>
              </a:rPr>
              <a:t>and </a:t>
            </a:r>
            <a:r>
              <a:rPr sz="2400" spc="-125" dirty="0">
                <a:latin typeface="Trebuchet MS"/>
                <a:cs typeface="Trebuchet MS"/>
              </a:rPr>
              <a:t>with </a:t>
            </a:r>
            <a:r>
              <a:rPr sz="2400" spc="-210" dirty="0">
                <a:latin typeface="Trebuchet MS"/>
                <a:cs typeface="Trebuchet MS"/>
              </a:rPr>
              <a:t>fine; </a:t>
            </a:r>
            <a:r>
              <a:rPr sz="2400" spc="-165" dirty="0">
                <a:latin typeface="Trebuchet MS"/>
                <a:cs typeface="Trebuchet MS"/>
              </a:rPr>
              <a:t>and </a:t>
            </a:r>
            <a:r>
              <a:rPr sz="2400" spc="-225" dirty="0">
                <a:latin typeface="Trebuchet MS"/>
                <a:cs typeface="Trebuchet MS"/>
              </a:rPr>
              <a:t>if 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offence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be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committed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shall</a:t>
            </a:r>
            <a:r>
              <a:rPr sz="2400" spc="-150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also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be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punished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with</a:t>
            </a:r>
            <a:r>
              <a:rPr sz="2400" spc="47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434" dirty="0">
                <a:latin typeface="Trebuchet MS"/>
                <a:cs typeface="Trebuchet MS"/>
              </a:rPr>
              <a:t> </a:t>
            </a:r>
            <a:r>
              <a:rPr sz="2400" spc="-125" dirty="0">
                <a:latin typeface="Trebuchet MS"/>
                <a:cs typeface="Trebuchet MS"/>
              </a:rPr>
              <a:t>punishment 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provided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for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165" dirty="0">
                <a:latin typeface="Trebuchet MS"/>
                <a:cs typeface="Trebuchet MS"/>
              </a:rPr>
              <a:t>that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offence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-140" dirty="0">
                <a:latin typeface="Trebuchet MS"/>
                <a:cs typeface="Trebuchet MS"/>
              </a:rPr>
              <a:t>as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-225" dirty="0">
                <a:latin typeface="Trebuchet MS"/>
                <a:cs typeface="Trebuchet MS"/>
              </a:rPr>
              <a:t>if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offence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has</a:t>
            </a:r>
            <a:r>
              <a:rPr sz="2400" spc="42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been</a:t>
            </a:r>
            <a:r>
              <a:rPr sz="2400" spc="434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committed</a:t>
            </a:r>
            <a:r>
              <a:rPr sz="2400" spc="459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Trebuchet MS"/>
                <a:cs typeface="Trebuchet MS"/>
              </a:rPr>
              <a:t>by</a:t>
            </a:r>
            <a:r>
              <a:rPr sz="2400" spc="425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such 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70" dirty="0">
                <a:latin typeface="Trebuchet MS"/>
                <a:cs typeface="Trebuchet MS"/>
              </a:rPr>
              <a:t>person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85" dirty="0">
                <a:latin typeface="Trebuchet MS"/>
                <a:cs typeface="Trebuchet MS"/>
              </a:rPr>
              <a:t>himself.</a:t>
            </a:r>
            <a:endParaRPr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 dirty="0">
              <a:latin typeface="Trebuchet MS"/>
              <a:cs typeface="Trebuchet MS"/>
            </a:endParaRPr>
          </a:p>
          <a:p>
            <a:pPr marL="12700" marR="8255" algn="just">
              <a:lnSpc>
                <a:spcPts val="2590"/>
              </a:lnSpc>
            </a:pPr>
            <a:r>
              <a:rPr sz="2400" spc="-95" dirty="0">
                <a:latin typeface="Trebuchet MS"/>
                <a:cs typeface="Trebuchet MS"/>
              </a:rPr>
              <a:t>Explanation.—Hiring,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spc="-160" dirty="0">
                <a:latin typeface="Trebuchet MS"/>
                <a:cs typeface="Trebuchet MS"/>
              </a:rPr>
              <a:t>employing,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170" dirty="0">
                <a:latin typeface="Trebuchet MS"/>
                <a:cs typeface="Trebuchet MS"/>
              </a:rPr>
              <a:t>engaging</a:t>
            </a:r>
            <a:r>
              <a:rPr sz="2400" spc="-165" dirty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or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using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240" dirty="0">
                <a:latin typeface="Trebuchet MS"/>
                <a:cs typeface="Trebuchet MS"/>
              </a:rPr>
              <a:t>a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child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for</a:t>
            </a:r>
            <a:r>
              <a:rPr sz="2400" spc="54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sexual 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114" dirty="0">
                <a:latin typeface="Trebuchet MS"/>
                <a:cs typeface="Trebuchet MS"/>
              </a:rPr>
              <a:t>exploitation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or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Trebuchet MS"/>
                <a:cs typeface="Trebuchet MS"/>
              </a:rPr>
              <a:t>pornography</a:t>
            </a:r>
            <a:r>
              <a:rPr sz="2400" spc="-85" dirty="0">
                <a:latin typeface="Trebuchet MS"/>
                <a:cs typeface="Trebuchet MS"/>
              </a:rPr>
              <a:t> </a:t>
            </a:r>
            <a:r>
              <a:rPr sz="2400" spc="-105" dirty="0">
                <a:latin typeface="Trebuchet MS"/>
                <a:cs typeface="Trebuchet MS"/>
              </a:rPr>
              <a:t>is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covered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within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45" dirty="0">
                <a:latin typeface="Trebuchet MS"/>
                <a:cs typeface="Trebuchet MS"/>
              </a:rPr>
              <a:t>the</a:t>
            </a:r>
            <a:r>
              <a:rPr sz="2400" spc="-80" dirty="0">
                <a:latin typeface="Trebuchet MS"/>
                <a:cs typeface="Trebuchet MS"/>
              </a:rPr>
              <a:t> </a:t>
            </a:r>
            <a:r>
              <a:rPr sz="2400" spc="-160" dirty="0">
                <a:latin typeface="Trebuchet MS"/>
                <a:cs typeface="Trebuchet MS"/>
              </a:rPr>
              <a:t>meaning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of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120" dirty="0">
                <a:latin typeface="Trebuchet MS"/>
                <a:cs typeface="Trebuchet MS"/>
              </a:rPr>
              <a:t>this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section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394613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283845" rIns="0" bIns="0" rtlCol="0">
            <a:spAutoFit/>
          </a:bodyPr>
          <a:lstStyle/>
          <a:p>
            <a:pPr marL="463550" algn="l">
              <a:lnSpc>
                <a:spcPct val="100000"/>
              </a:lnSpc>
              <a:spcBef>
                <a:spcPts val="2235"/>
              </a:spcBef>
            </a:pPr>
            <a:r>
              <a:rPr sz="3600" spc="470" dirty="0"/>
              <a:t>NEW</a:t>
            </a:r>
            <a:r>
              <a:rPr sz="3600" spc="310" dirty="0"/>
              <a:t> </a:t>
            </a:r>
            <a:r>
              <a:rPr sz="3600" spc="250" dirty="0"/>
              <a:t>OFFENCES</a:t>
            </a:r>
            <a:r>
              <a:rPr sz="3600" spc="315" dirty="0"/>
              <a:t> </a:t>
            </a:r>
            <a:r>
              <a:rPr sz="3600" spc="400" dirty="0"/>
              <a:t>INTRODUCED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0320" algn="ctr">
              <a:lnSpc>
                <a:spcPct val="100000"/>
              </a:lnSpc>
              <a:spcBef>
                <a:spcPts val="2715"/>
              </a:spcBef>
            </a:pPr>
            <a:r>
              <a:rPr sz="2800" spc="190" dirty="0"/>
              <a:t>AGE</a:t>
            </a:r>
            <a:r>
              <a:rPr sz="2800" spc="275" dirty="0"/>
              <a:t> </a:t>
            </a:r>
            <a:r>
              <a:rPr sz="2800" spc="380" dirty="0"/>
              <a:t>ENHANCED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91972" y="2852039"/>
          <a:ext cx="11068685" cy="27431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10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8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2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24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2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24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59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2400" b="1" spc="-3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2400" b="1" spc="-10" dirty="0"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24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2400" b="1" spc="-2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b="1" spc="-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91440" marR="2679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5" dirty="0">
                          <a:latin typeface="Trebuchet MS"/>
                          <a:cs typeface="Trebuchet MS"/>
                        </a:rPr>
                        <a:t>Exception</a:t>
                      </a:r>
                      <a:r>
                        <a:rPr sz="2400" spc="-60" dirty="0">
                          <a:latin typeface="Trebuchet MS"/>
                          <a:cs typeface="Trebuchet MS"/>
                        </a:rPr>
                        <a:t> 2.—Sexual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00" dirty="0">
                          <a:latin typeface="Trebuchet MS"/>
                          <a:cs typeface="Trebuchet MS"/>
                        </a:rPr>
                        <a:t>intercourse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2400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exu</a:t>
                      </a:r>
                      <a:r>
                        <a:rPr sz="2400" spc="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1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ts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man</a:t>
                      </a:r>
                      <a:r>
                        <a:rPr sz="2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wit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his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wi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24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,  </a:t>
                      </a:r>
                      <a:r>
                        <a:rPr sz="2400" spc="-14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2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75" dirty="0">
                          <a:latin typeface="Trebuchet MS"/>
                          <a:cs typeface="Trebuchet MS"/>
                        </a:rPr>
                        <a:t>wife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55" dirty="0">
                          <a:latin typeface="Trebuchet MS"/>
                          <a:cs typeface="Trebuchet MS"/>
                        </a:rPr>
                        <a:t>being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0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2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90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fifteen</a:t>
                      </a:r>
                      <a:r>
                        <a:rPr sz="2400" spc="-70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20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years</a:t>
                      </a:r>
                      <a:r>
                        <a:rPr sz="2400" spc="-10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3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2400" spc="-7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1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24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2400" spc="-3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2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24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.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2400" b="1" spc="-3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63</a:t>
                      </a:r>
                      <a:r>
                        <a:rPr sz="24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b="1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2400" b="1" spc="-3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b="1" spc="-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2400" b="1" dirty="0">
                          <a:latin typeface="Trebuchet MS"/>
                          <a:cs typeface="Trebuchet MS"/>
                        </a:rPr>
                        <a:t>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marL="92710" marR="7874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5" dirty="0">
                          <a:latin typeface="Trebuchet MS"/>
                          <a:cs typeface="Trebuchet MS"/>
                        </a:rPr>
                        <a:t>Exception 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2.––Sexual </a:t>
                      </a:r>
                      <a:r>
                        <a:rPr sz="2400" spc="-10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2400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2400" spc="-125" dirty="0">
                          <a:latin typeface="Trebuchet MS"/>
                          <a:cs typeface="Trebuchet MS"/>
                        </a:rPr>
                        <a:t>sexual </a:t>
                      </a:r>
                      <a:r>
                        <a:rPr sz="24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1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ts</a:t>
                      </a:r>
                      <a:r>
                        <a:rPr sz="2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3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wit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2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his</a:t>
                      </a:r>
                      <a:r>
                        <a:rPr sz="2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2400" spc="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2400" spc="-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2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2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240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2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Trebuchet MS"/>
                          <a:cs typeface="Trebuchet MS"/>
                        </a:rPr>
                        <a:t>not  </a:t>
                      </a:r>
                      <a:r>
                        <a:rPr sz="2400" spc="-150" dirty="0">
                          <a:latin typeface="Trebuchet MS"/>
                          <a:cs typeface="Trebuchet MS"/>
                        </a:rPr>
                        <a:t>being </a:t>
                      </a:r>
                      <a:r>
                        <a:rPr sz="2400" spc="-10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2400" b="1" spc="-25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2400" b="1" spc="-4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2400" spc="-13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2400" spc="-220" dirty="0">
                          <a:latin typeface="Trebuchet MS"/>
                          <a:cs typeface="Trebuchet MS"/>
                        </a:rPr>
                        <a:t>age, </a:t>
                      </a:r>
                      <a:r>
                        <a:rPr sz="2400" spc="-10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2400" spc="-8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2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400" spc="-135" dirty="0">
                          <a:latin typeface="Trebuchet MS"/>
                          <a:cs typeface="Trebuchet MS"/>
                        </a:rPr>
                        <a:t>rape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29768"/>
            <a:ext cx="10058400" cy="13716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6555" rIns="0" bIns="0" rtlCol="0">
            <a:spAutoFit/>
          </a:bodyPr>
          <a:lstStyle/>
          <a:p>
            <a:pPr marR="21590" algn="ctr">
              <a:lnSpc>
                <a:spcPct val="100000"/>
              </a:lnSpc>
              <a:spcBef>
                <a:spcPts val="2965"/>
              </a:spcBef>
            </a:pPr>
            <a:r>
              <a:rPr spc="300" dirty="0"/>
              <a:t>SECTIONS</a:t>
            </a:r>
            <a:r>
              <a:rPr spc="315" dirty="0"/>
              <a:t> </a:t>
            </a:r>
            <a:r>
              <a:rPr spc="285" dirty="0"/>
              <a:t>MERGED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70471" y="1924050"/>
          <a:ext cx="11038840" cy="4581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6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2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139">
                <a:tc>
                  <a:txBody>
                    <a:bodyPr/>
                    <a:lstStyle/>
                    <a:p>
                      <a:pPr marL="7531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50" b="1" spc="1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175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750" b="1" spc="2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175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100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432434" algn="l"/>
                          <a:tab pos="966469" algn="l"/>
                          <a:tab pos="2386965" algn="l"/>
                        </a:tabLst>
                      </a:pPr>
                      <a:r>
                        <a:rPr sz="1750" b="1" spc="-5" dirty="0">
                          <a:latin typeface="Trebuchet MS"/>
                          <a:cs typeface="Trebuchet MS"/>
                        </a:rPr>
                        <a:t>S.	</a:t>
                      </a:r>
                      <a:r>
                        <a:rPr sz="1750" b="1" spc="-65" dirty="0">
                          <a:latin typeface="Trebuchet MS"/>
                          <a:cs typeface="Trebuchet MS"/>
                        </a:rPr>
                        <a:t>376	</a:t>
                      </a:r>
                      <a:r>
                        <a:rPr sz="1750" b="1" spc="15" dirty="0">
                          <a:latin typeface="Trebuchet MS"/>
                          <a:cs typeface="Trebuchet MS"/>
                        </a:rPr>
                        <a:t>Punishment	</a:t>
                      </a:r>
                      <a:r>
                        <a:rPr sz="1750" b="1" spc="-25" dirty="0">
                          <a:latin typeface="Trebuchet MS"/>
                          <a:cs typeface="Trebuchet MS"/>
                        </a:rPr>
                        <a:t>for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  <a:p>
                      <a:pPr marL="91440" marR="2018030">
                        <a:lnSpc>
                          <a:spcPts val="2090"/>
                        </a:lnSpc>
                        <a:spcBef>
                          <a:spcPts val="90"/>
                        </a:spcBef>
                      </a:pPr>
                      <a:r>
                        <a:rPr sz="1750" b="1" spc="10" dirty="0">
                          <a:latin typeface="Trebuchet MS"/>
                          <a:cs typeface="Trebuchet MS"/>
                        </a:rPr>
                        <a:t>Rape </a:t>
                      </a:r>
                      <a:r>
                        <a:rPr sz="1750" b="1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376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(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)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75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75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75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un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is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5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75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750" b="1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.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  <a:p>
                      <a:pPr marL="92075" marR="80645" algn="just">
                        <a:lnSpc>
                          <a:spcPct val="99900"/>
                        </a:lnSpc>
                        <a:spcBef>
                          <a:spcPts val="15"/>
                        </a:spcBef>
                      </a:pP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65(1) </a:t>
                      </a:r>
                      <a:r>
                        <a:rPr sz="1750" spc="465" dirty="0">
                          <a:latin typeface="Trebuchet MS"/>
                          <a:cs typeface="Trebuchet MS"/>
                        </a:rPr>
                        <a:t>—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Whoever,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commits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rape 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750" b="1" spc="-25" dirty="0">
                          <a:latin typeface="Trebuchet MS"/>
                          <a:cs typeface="Trebuchet MS"/>
                        </a:rPr>
                        <a:t>sixteen </a:t>
                      </a: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750" spc="-145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75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punished with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rigorous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term 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3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3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than</a:t>
                      </a:r>
                      <a:r>
                        <a:rPr sz="1750" spc="3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twenty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but which </a:t>
                      </a:r>
                      <a:r>
                        <a:rPr sz="1750" spc="-155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life,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75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0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60" dirty="0">
                          <a:latin typeface="Trebuchet MS"/>
                          <a:cs typeface="Trebuchet MS"/>
                        </a:rPr>
                        <a:t>fine: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ts val="2095"/>
                        </a:lnSpc>
                        <a:spcBef>
                          <a:spcPts val="10"/>
                        </a:spcBef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75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just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750" spc="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reasonable</a:t>
                      </a:r>
                      <a:r>
                        <a:rPr sz="175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750" spc="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meet</a:t>
                      </a:r>
                      <a:r>
                        <a:rPr sz="1750" spc="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medical</a:t>
                      </a:r>
                      <a:r>
                        <a:rPr sz="1750" spc="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expenses</a:t>
                      </a:r>
                      <a:r>
                        <a:rPr sz="1750" spc="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and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ts val="2095"/>
                        </a:lnSpc>
                      </a:pPr>
                      <a:r>
                        <a:rPr sz="1750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ili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vic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: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further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75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victim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1868">
                <a:tc>
                  <a:txBody>
                    <a:bodyPr/>
                    <a:lstStyle/>
                    <a:p>
                      <a:pPr marL="91440" marR="79375" algn="just">
                        <a:lnSpc>
                          <a:spcPct val="100200"/>
                        </a:lnSpc>
                        <a:spcBef>
                          <a:spcPts val="300"/>
                        </a:spcBef>
                      </a:pPr>
                      <a:r>
                        <a:rPr sz="1750" b="1" spc="-5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5" dirty="0">
                          <a:latin typeface="Trebuchet MS"/>
                          <a:cs typeface="Trebuchet MS"/>
                        </a:rPr>
                        <a:t>376AB.</a:t>
                      </a:r>
                      <a:r>
                        <a:rPr sz="1750" b="1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15" dirty="0">
                          <a:latin typeface="Trebuchet MS"/>
                          <a:cs typeface="Trebuchet MS"/>
                        </a:rPr>
                        <a:t>Punishment </a:t>
                      </a:r>
                      <a:r>
                        <a:rPr sz="1750" b="1" spc="-5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2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75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10" dirty="0">
                          <a:latin typeface="Trebuchet MS"/>
                          <a:cs typeface="Trebuchet MS"/>
                        </a:rPr>
                        <a:t>on</a:t>
                      </a:r>
                      <a:r>
                        <a:rPr sz="1750" b="1" spc="5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3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750" b="1" spc="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75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40" dirty="0">
                          <a:latin typeface="Trebuchet MS"/>
                          <a:cs typeface="Trebuchet MS"/>
                        </a:rPr>
                        <a:t>twelve</a:t>
                      </a:r>
                      <a:r>
                        <a:rPr sz="175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years</a:t>
                      </a:r>
                      <a:r>
                        <a:rPr sz="1750" b="1" spc="4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75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b="1" spc="-5" dirty="0">
                          <a:latin typeface="Trebuchet MS"/>
                          <a:cs typeface="Trebuchet MS"/>
                        </a:rPr>
                        <a:t>age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8740" algn="just">
                        <a:lnSpc>
                          <a:spcPct val="100200"/>
                        </a:lnSpc>
                        <a:spcBef>
                          <a:spcPts val="300"/>
                        </a:spcBef>
                      </a:pPr>
                      <a:r>
                        <a:rPr sz="1750" b="1" spc="-30" dirty="0">
                          <a:latin typeface="Trebuchet MS"/>
                          <a:cs typeface="Trebuchet MS"/>
                        </a:rPr>
                        <a:t>65(2) </a:t>
                      </a:r>
                      <a:r>
                        <a:rPr sz="1750" spc="465" dirty="0">
                          <a:latin typeface="Trebuchet MS"/>
                          <a:cs typeface="Trebuchet MS"/>
                        </a:rPr>
                        <a:t>— 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Whoever,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commits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rape 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750" b="1" spc="-40" dirty="0">
                          <a:latin typeface="Trebuchet MS"/>
                          <a:cs typeface="Trebuchet MS"/>
                        </a:rPr>
                        <a:t>twelve </a:t>
                      </a:r>
                      <a:r>
                        <a:rPr sz="175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45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75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punished with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rigorous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3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3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than</a:t>
                      </a:r>
                      <a:r>
                        <a:rPr sz="1750" spc="3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twenty </a:t>
                      </a:r>
                      <a:r>
                        <a:rPr sz="175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but which </a:t>
                      </a:r>
                      <a:r>
                        <a:rPr sz="1750" spc="-155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170" dirty="0">
                          <a:latin typeface="Trebuchet MS"/>
                          <a:cs typeface="Trebuchet MS"/>
                        </a:rPr>
                        <a:t>life,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30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7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7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75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75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15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40" dirty="0">
                          <a:latin typeface="Trebuchet MS"/>
                          <a:cs typeface="Trebuchet MS"/>
                        </a:rPr>
                        <a:t>death: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  <a:p>
                      <a:pPr marL="92075" marR="79375" algn="just">
                        <a:lnSpc>
                          <a:spcPts val="2110"/>
                        </a:lnSpc>
                        <a:spcBef>
                          <a:spcPts val="55"/>
                        </a:spcBef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just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750" spc="-95" dirty="0">
                          <a:latin typeface="Trebuchet MS"/>
                          <a:cs typeface="Trebuchet MS"/>
                        </a:rPr>
                        <a:t>reasonable 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750" spc="-114" dirty="0">
                          <a:latin typeface="Trebuchet MS"/>
                          <a:cs typeface="Trebuchet MS"/>
                        </a:rPr>
                        <a:t>meet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medical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expenses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ili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750" spc="-1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vic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7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750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750" dirty="0">
                          <a:latin typeface="Trebuchet MS"/>
                          <a:cs typeface="Trebuchet MS"/>
                        </a:rPr>
                        <a:t>: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  <a:p>
                      <a:pPr marL="92075" algn="just">
                        <a:lnSpc>
                          <a:spcPts val="2020"/>
                        </a:lnSpc>
                      </a:pPr>
                      <a:r>
                        <a:rPr sz="1750" spc="-80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further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3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7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8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75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75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9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75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75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75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75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20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750" spc="-50" dirty="0">
                          <a:latin typeface="Trebuchet MS"/>
                          <a:cs typeface="Trebuchet MS"/>
                        </a:rPr>
                        <a:t> to</a:t>
                      </a:r>
                      <a:r>
                        <a:rPr sz="175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7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750" spc="-110" dirty="0">
                          <a:latin typeface="Trebuchet MS"/>
                          <a:cs typeface="Trebuchet MS"/>
                        </a:rPr>
                        <a:t>victim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225552"/>
            <a:ext cx="10058400" cy="689932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17500" rIns="0" bIns="0" rtlCol="0">
            <a:spAutoFit/>
          </a:bodyPr>
          <a:lstStyle/>
          <a:p>
            <a:pPr marL="412115">
              <a:lnSpc>
                <a:spcPct val="100000"/>
              </a:lnSpc>
              <a:spcBef>
                <a:spcPts val="2500"/>
              </a:spcBef>
            </a:pPr>
            <a:r>
              <a:rPr sz="2400" spc="275" dirty="0"/>
              <a:t>SECTIONS</a:t>
            </a:r>
            <a:r>
              <a:rPr sz="2400" spc="330" dirty="0"/>
              <a:t> </a:t>
            </a:r>
            <a:r>
              <a:rPr sz="2400" spc="265" dirty="0"/>
              <a:t>MERGED</a:t>
            </a:r>
            <a:r>
              <a:rPr sz="2400" spc="25" dirty="0"/>
              <a:t> </a:t>
            </a:r>
            <a:r>
              <a:rPr sz="2400" spc="459" dirty="0"/>
              <a:t>AND</a:t>
            </a:r>
            <a:r>
              <a:rPr sz="2400" spc="335" dirty="0"/>
              <a:t> </a:t>
            </a:r>
            <a:r>
              <a:rPr sz="2400" spc="275" dirty="0"/>
              <a:t>PUNISHMENT</a:t>
            </a:r>
            <a:r>
              <a:rPr sz="2400" spc="355" dirty="0"/>
              <a:t> </a:t>
            </a:r>
            <a:r>
              <a:rPr sz="2400" spc="380" dirty="0"/>
              <a:t>ENHANCED</a:t>
            </a:r>
            <a:endParaRPr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127661"/>
              </p:ext>
            </p:extLst>
          </p:nvPr>
        </p:nvGraphicFramePr>
        <p:xfrm>
          <a:off x="1066800" y="948309"/>
          <a:ext cx="9982200" cy="6061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6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5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2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7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6D</a:t>
                      </a:r>
                      <a:r>
                        <a:rPr sz="1500" b="1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5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pe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-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70</a:t>
                      </a:r>
                      <a:r>
                        <a:rPr sz="15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b="1" spc="-3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e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 marR="78740" algn="just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70(1)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Where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woman is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raped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more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persons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constituting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group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acting</a:t>
                      </a:r>
                      <a:r>
                        <a:rPr sz="15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furtherance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common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intention,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each</a:t>
                      </a:r>
                      <a:r>
                        <a:rPr sz="15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those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persons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deemed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committed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offence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be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rigorous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twenty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3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500" spc="-3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130" dirty="0">
                          <a:latin typeface="Trebuchet MS"/>
                          <a:cs typeface="Trebuchet MS"/>
                        </a:rPr>
                        <a:t>life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50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fine:</a:t>
                      </a:r>
                      <a:r>
                        <a:rPr sz="15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just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reasonable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meet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medical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expenses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and rehabilitation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victim: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 further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sub-section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be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3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victim.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1272">
                <a:tc>
                  <a:txBody>
                    <a:bodyPr/>
                    <a:lstStyle/>
                    <a:p>
                      <a:pPr marL="91440" marR="8636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40" dirty="0">
                          <a:latin typeface="Trebuchet MS"/>
                          <a:cs typeface="Trebuchet MS"/>
                        </a:rPr>
                        <a:t>376DA</a:t>
                      </a:r>
                      <a:r>
                        <a:rPr sz="1500" b="1" spc="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10" dirty="0">
                          <a:latin typeface="Trebuchet MS"/>
                          <a:cs typeface="Trebuchet MS"/>
                        </a:rPr>
                        <a:t>Punishment</a:t>
                      </a:r>
                      <a:r>
                        <a:rPr sz="1500" b="1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gang</a:t>
                      </a:r>
                      <a:r>
                        <a:rPr sz="1500" b="1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500" b="1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six</a:t>
                      </a:r>
                      <a:r>
                        <a:rPr sz="15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een</a:t>
                      </a:r>
                      <a:r>
                        <a:rPr sz="1500" b="1" u="sng" spc="-11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b="1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3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.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1440" marR="81915" algn="just">
                        <a:lnSpc>
                          <a:spcPct val="100000"/>
                        </a:lnSpc>
                      </a:pPr>
                      <a:r>
                        <a:rPr sz="15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of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's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ral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5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e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500" b="1" spc="5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45" dirty="0">
                          <a:latin typeface="Trebuchet MS"/>
                          <a:cs typeface="Trebuchet MS"/>
                        </a:rPr>
                        <a:t>376DB </a:t>
                      </a:r>
                      <a:r>
                        <a:rPr sz="1500" b="1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5" dirty="0">
                          <a:latin typeface="Trebuchet MS"/>
                          <a:cs typeface="Trebuchet MS"/>
                        </a:rPr>
                        <a:t>Punishment </a:t>
                      </a:r>
                      <a:r>
                        <a:rPr sz="1500" b="1" spc="3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2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b="1" spc="7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gang </a:t>
                      </a:r>
                      <a:r>
                        <a:rPr sz="1500" b="1" spc="2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0" dirty="0">
                          <a:latin typeface="Trebuchet MS"/>
                          <a:cs typeface="Trebuchet MS"/>
                        </a:rPr>
                        <a:t>rape</a:t>
                      </a:r>
                      <a:r>
                        <a:rPr sz="1500" b="1" spc="7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on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oma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b="1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el</a:t>
                      </a:r>
                      <a:r>
                        <a:rPr sz="1500" b="1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u="sng" spc="-9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ar</a:t>
                      </a:r>
                      <a:r>
                        <a:rPr sz="15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b="1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b="1" spc="-3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500" b="1" spc="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b="1" dirty="0">
                          <a:latin typeface="Trebuchet MS"/>
                          <a:cs typeface="Trebuchet MS"/>
                        </a:rPr>
                        <a:t>.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91440" marR="81915" algn="just">
                        <a:lnSpc>
                          <a:spcPct val="100000"/>
                        </a:lnSpc>
                      </a:pPr>
                      <a:r>
                        <a:rPr sz="15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of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's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ral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5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500" spc="-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500" spc="-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ath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747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70(2)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-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Where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500" b="1" spc="-15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50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raped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500" spc="-50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more 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 persons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constituting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group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acting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furtherance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common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intention,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each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those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persons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deemed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have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committed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offence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rape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punished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mean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5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remainder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of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person’s</a:t>
                      </a:r>
                      <a:r>
                        <a:rPr sz="15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natural</a:t>
                      </a:r>
                      <a:r>
                        <a:rPr sz="15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45" dirty="0">
                          <a:latin typeface="Trebuchet MS"/>
                          <a:cs typeface="Trebuchet MS"/>
                        </a:rPr>
                        <a:t>life,</a:t>
                      </a:r>
                      <a:r>
                        <a:rPr sz="1500" spc="-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fine,</a:t>
                      </a:r>
                      <a:r>
                        <a:rPr sz="150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25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b="1" spc="-40" dirty="0">
                          <a:latin typeface="Trebuchet MS"/>
                          <a:cs typeface="Trebuchet MS"/>
                        </a:rPr>
                        <a:t>death</a:t>
                      </a:r>
                      <a:r>
                        <a:rPr sz="1500" spc="-40" dirty="0">
                          <a:latin typeface="Trebuchet MS"/>
                          <a:cs typeface="Trebuchet MS"/>
                        </a:rPr>
                        <a:t>: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5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500" spc="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20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just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5" dirty="0">
                          <a:latin typeface="Trebuchet MS"/>
                          <a:cs typeface="Trebuchet MS"/>
                        </a:rPr>
                        <a:t>reasonable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meet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medical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expenses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and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2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500" spc="-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5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5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5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500" spc="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ti</a:t>
                      </a:r>
                      <a:r>
                        <a:rPr sz="1500" spc="1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500" dirty="0">
                          <a:latin typeface="Trebuchet MS"/>
                          <a:cs typeface="Trebuchet MS"/>
                        </a:rPr>
                        <a:t>: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500" spc="-65" dirty="0">
                          <a:latin typeface="Trebuchet MS"/>
                          <a:cs typeface="Trebuchet MS"/>
                        </a:rPr>
                        <a:t>Provided</a:t>
                      </a:r>
                      <a:r>
                        <a:rPr sz="15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further</a:t>
                      </a:r>
                      <a:r>
                        <a:rPr sz="1500" spc="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5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10" dirty="0">
                          <a:latin typeface="Trebuchet MS"/>
                          <a:cs typeface="Trebuchet MS"/>
                        </a:rPr>
                        <a:t>any  </a:t>
                      </a:r>
                      <a:r>
                        <a:rPr sz="1500" spc="-114" dirty="0">
                          <a:latin typeface="Trebuchet MS"/>
                          <a:cs typeface="Trebuchet MS"/>
                        </a:rPr>
                        <a:t>fine</a:t>
                      </a:r>
                      <a:r>
                        <a:rPr sz="1500" spc="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imposed</a:t>
                      </a:r>
                      <a:r>
                        <a:rPr sz="1500" spc="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6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8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70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5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500" spc="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100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500" spc="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5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500" spc="-90" dirty="0">
                          <a:latin typeface="Trebuchet MS"/>
                          <a:cs typeface="Trebuchet MS"/>
                        </a:rPr>
                        <a:t>the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500" spc="-105" dirty="0">
                          <a:latin typeface="Trebuchet MS"/>
                          <a:cs typeface="Trebuchet MS"/>
                        </a:rPr>
                        <a:t>victim.</a:t>
                      </a:r>
                      <a:endParaRPr sz="1500" dirty="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127" y="195071"/>
            <a:ext cx="10058400" cy="13716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7825" rIns="0" bIns="0" rtlCol="0">
            <a:spAutoFit/>
          </a:bodyPr>
          <a:lstStyle/>
          <a:p>
            <a:pPr marR="17145" algn="ctr">
              <a:lnSpc>
                <a:spcPct val="100000"/>
              </a:lnSpc>
              <a:spcBef>
                <a:spcPts val="2975"/>
              </a:spcBef>
            </a:pPr>
            <a:r>
              <a:rPr spc="300" dirty="0"/>
              <a:t>SECTIONS</a:t>
            </a:r>
            <a:r>
              <a:rPr spc="330" dirty="0"/>
              <a:t> </a:t>
            </a:r>
            <a:r>
              <a:rPr spc="285" dirty="0"/>
              <a:t>MERGED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35538"/>
              </p:ext>
            </p:extLst>
          </p:nvPr>
        </p:nvGraphicFramePr>
        <p:xfrm>
          <a:off x="667892" y="1676400"/>
          <a:ext cx="10770870" cy="4658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3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1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IPC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1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BNS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Offence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2591">
                <a:tc>
                  <a:txBody>
                    <a:bodyPr/>
                    <a:lstStyle/>
                    <a:p>
                      <a:pPr marL="91440" marR="895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400" b="1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494.</a:t>
                      </a:r>
                      <a:r>
                        <a:rPr sz="1400" b="1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yi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du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of 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husband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65" dirty="0">
                          <a:latin typeface="Trebuchet MS"/>
                          <a:cs typeface="Trebuchet MS"/>
                        </a:rPr>
                        <a:t>wife.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400" b="1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82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yi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du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ng</a:t>
                      </a:r>
                      <a:r>
                        <a:rPr sz="14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husband</a:t>
                      </a:r>
                      <a:r>
                        <a:rPr sz="1400" b="1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.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82(1)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Whoever,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having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wife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living,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marries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case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is void </a:t>
                      </a:r>
                      <a:r>
                        <a:rPr sz="1400" spc="-40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reason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its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taking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place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during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life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wife,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shall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fine.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  <a:p>
                      <a:pPr marL="92075" marR="67945" algn="just">
                        <a:lnSpc>
                          <a:spcPct val="100000"/>
                        </a:lnSpc>
                      </a:pPr>
                      <a:r>
                        <a:rPr sz="1400" spc="-40" dirty="0">
                          <a:latin typeface="Trebuchet MS"/>
                          <a:cs typeface="Trebuchet MS"/>
                        </a:rPr>
                        <a:t>Exception.—This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sub-section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does not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whose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</a:t>
                      </a:r>
                      <a:r>
                        <a:rPr sz="14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2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2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-40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wife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has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been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declared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void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Court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competent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jurisdiction, 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nor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who 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contracts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during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life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former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wife, </a:t>
                      </a:r>
                      <a:r>
                        <a:rPr sz="1400" spc="-130" dirty="0">
                          <a:latin typeface="Trebuchet MS"/>
                          <a:cs typeface="Trebuchet MS"/>
                        </a:rPr>
                        <a:t>if</a:t>
                      </a:r>
                      <a:r>
                        <a:rPr sz="1400" spc="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husband </a:t>
                      </a:r>
                      <a:r>
                        <a:rPr sz="1400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wife, at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time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subsequent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marriage,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been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continually absent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such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space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shall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have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been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heard 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as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being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alive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within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time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provided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contracting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such subsequent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shall,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before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takes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place,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inform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whom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marriage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contracted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real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state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facts</a:t>
                      </a:r>
                      <a:r>
                        <a:rPr sz="1400" spc="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so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far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as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wi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her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kn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wl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spc="4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051"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spc="-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40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495.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ence</a:t>
                      </a:r>
                      <a:r>
                        <a:rPr sz="1400" b="1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400" b="1" spc="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ncea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nt 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former marriage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5" dirty="0">
                          <a:latin typeface="Trebuchet MS"/>
                          <a:cs typeface="Trebuchet MS"/>
                        </a:rPr>
                        <a:t>whom</a:t>
                      </a:r>
                      <a:r>
                        <a:rPr sz="1400" b="1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subsequent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5" dirty="0">
                          <a:latin typeface="Trebuchet MS"/>
                          <a:cs typeface="Trebuchet MS"/>
                        </a:rPr>
                        <a:t>marriage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contracted.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5090" algn="just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82(2) 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commits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offence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sub-section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(1)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having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concealed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whom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subsequent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marriage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contracted,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fact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former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marriage, shall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 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ten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fine.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10058400" cy="1488869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7190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2970"/>
              </a:spcBef>
            </a:pPr>
            <a:r>
              <a:rPr sz="3600" spc="330" dirty="0"/>
              <a:t>GENDER</a:t>
            </a:r>
            <a:r>
              <a:rPr sz="3600" spc="310" dirty="0"/>
              <a:t> </a:t>
            </a:r>
            <a:r>
              <a:rPr sz="3600" spc="270" dirty="0"/>
              <a:t>NEUTRALITY</a:t>
            </a:r>
            <a:r>
              <a:rPr sz="3600" spc="360" dirty="0"/>
              <a:t> </a:t>
            </a:r>
            <a:r>
              <a:rPr sz="3600" spc="260" dirty="0"/>
              <a:t>FOR</a:t>
            </a:r>
            <a:r>
              <a:rPr sz="3600" spc="380" dirty="0"/>
              <a:t> </a:t>
            </a:r>
            <a:r>
              <a:rPr sz="3600" spc="170" dirty="0"/>
              <a:t>PERPETRATOR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483111"/>
              </p:ext>
            </p:extLst>
          </p:nvPr>
        </p:nvGraphicFramePr>
        <p:xfrm>
          <a:off x="618490" y="1981200"/>
          <a:ext cx="10955020" cy="4180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7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91440" marR="79375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400" b="1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354B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Assault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use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criminal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force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woman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400" b="1" spc="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b="1" spc="-40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disrobe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.—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man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who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assaults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uses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criminal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force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abets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act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intention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disrobing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compelling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her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naked,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which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years 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ear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78105" algn="just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76 </a:t>
                      </a:r>
                      <a:r>
                        <a:rPr sz="1400" b="1" spc="15" dirty="0">
                          <a:latin typeface="Trebuchet MS"/>
                          <a:cs typeface="Trebuchet MS"/>
                        </a:rPr>
                        <a:t>Assault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use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criminal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force </a:t>
                      </a:r>
                      <a:r>
                        <a:rPr sz="1400" b="1" spc="2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with intent </a:t>
                      </a:r>
                      <a:r>
                        <a:rPr sz="1400" b="1" spc="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disrobe. </a:t>
                      </a:r>
                      <a:r>
                        <a:rPr sz="1400" b="1" spc="80" dirty="0">
                          <a:latin typeface="Trebuchet MS"/>
                          <a:cs typeface="Trebuchet MS"/>
                        </a:rPr>
                        <a:t>—Whoever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assaults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uses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criminal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force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abets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act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intention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disrobing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compelling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her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naked,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which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years 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en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ear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ha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marL="91440" marR="6858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10" dirty="0">
                          <a:latin typeface="Trebuchet MS"/>
                          <a:cs typeface="Trebuchet MS"/>
                        </a:rPr>
                        <a:t>354C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Voyeurism.</a:t>
                      </a:r>
                      <a:r>
                        <a:rPr sz="1400" spc="20" dirty="0">
                          <a:latin typeface="Trebuchet MS"/>
                          <a:cs typeface="Trebuchet MS"/>
                        </a:rPr>
                        <a:t>—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man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who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watches,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captures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woman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engaging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private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act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circumstances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where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would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usually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400" spc="1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expectation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being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observed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by any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other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at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behest 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disseminates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first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conviction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</a:t>
                      </a:r>
                      <a:r>
                        <a:rPr sz="1400" spc="2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year,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second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subsequent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conviction,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4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67310" algn="just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400" b="1" spc="-55" dirty="0">
                          <a:latin typeface="Trebuchet MS"/>
                          <a:cs typeface="Trebuchet MS"/>
                        </a:rPr>
                        <a:t>77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Voyeurism. </a:t>
                      </a:r>
                      <a:r>
                        <a:rPr sz="1400" spc="80" dirty="0">
                          <a:latin typeface="Trebuchet MS"/>
                          <a:cs typeface="Trebuchet MS"/>
                        </a:rPr>
                        <a:t>—</a:t>
                      </a:r>
                      <a:r>
                        <a:rPr sz="1400" b="1" spc="8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watches,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captures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woman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engaging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private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act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circumstances</a:t>
                      </a:r>
                      <a:r>
                        <a:rPr sz="14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where</a:t>
                      </a:r>
                      <a:r>
                        <a:rPr sz="1400" spc="2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</a:t>
                      </a:r>
                      <a:r>
                        <a:rPr sz="1400" spc="2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would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usually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expectation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not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being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observed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either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by any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other 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at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behest of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perpetrator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disseminates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image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</a:t>
                      </a:r>
                      <a:r>
                        <a:rPr sz="14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first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conviction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4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one </a:t>
                      </a:r>
                      <a:r>
                        <a:rPr sz="1400" spc="-140" dirty="0">
                          <a:latin typeface="Trebuchet MS"/>
                          <a:cs typeface="Trebuchet MS"/>
                        </a:rPr>
                        <a:t>year,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fine,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400" spc="2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second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subsequent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conviction,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either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spc="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4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three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spc="3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.</a:t>
                      </a: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01515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 marL="1183640" marR="1206500" indent="444500">
              <a:lnSpc>
                <a:spcPts val="3460"/>
              </a:lnSpc>
              <a:spcBef>
                <a:spcPts val="1135"/>
              </a:spcBef>
            </a:pPr>
            <a:r>
              <a:rPr sz="2800" spc="305" dirty="0"/>
              <a:t>GENDER</a:t>
            </a:r>
            <a:r>
              <a:rPr sz="2800" spc="365" dirty="0"/>
              <a:t> </a:t>
            </a:r>
            <a:r>
              <a:rPr sz="2800" spc="260" dirty="0"/>
              <a:t>NEUTRALITY </a:t>
            </a:r>
            <a:r>
              <a:rPr sz="2800" spc="265" dirty="0"/>
              <a:t> </a:t>
            </a:r>
            <a:r>
              <a:rPr sz="2800" spc="370" dirty="0"/>
              <a:t>INTRODUCED</a:t>
            </a:r>
            <a:r>
              <a:rPr sz="2800" spc="420" dirty="0"/>
              <a:t> </a:t>
            </a:r>
            <a:r>
              <a:rPr sz="2800" spc="229" dirty="0"/>
              <a:t>FOR</a:t>
            </a:r>
            <a:r>
              <a:rPr sz="2800" spc="-125" dirty="0"/>
              <a:t> </a:t>
            </a:r>
            <a:r>
              <a:rPr sz="2800" spc="229" dirty="0"/>
              <a:t>VICTIM</a:t>
            </a:r>
            <a:endParaRPr sz="28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3415" y="2656077"/>
          <a:ext cx="10972800" cy="3230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3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16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80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366B.</a:t>
                      </a:r>
                      <a:r>
                        <a:rPr sz="18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Importation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girl</a:t>
                      </a:r>
                      <a:r>
                        <a:rPr sz="18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foreign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country.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91440" marR="67310" algn="just">
                        <a:lnSpc>
                          <a:spcPct val="100000"/>
                        </a:lnSpc>
                      </a:pPr>
                      <a:r>
                        <a:rPr sz="1400" spc="-15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imports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4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country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outside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</a:t>
                      </a:r>
                      <a:r>
                        <a:rPr sz="14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State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spc="2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45" dirty="0">
                          <a:latin typeface="Trebuchet MS"/>
                          <a:cs typeface="Trebuchet MS"/>
                        </a:rPr>
                        <a:t>Jammu</a:t>
                      </a:r>
                      <a:r>
                        <a:rPr sz="1400" spc="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Kashmir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twenty-one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it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likely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will 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forced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seduced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illicit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intercourse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another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person,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be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punishable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ten</a:t>
                      </a:r>
                      <a:r>
                        <a:rPr sz="14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ab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spc="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dirty="0">
                          <a:latin typeface="Trebuchet MS"/>
                          <a:cs typeface="Trebuchet MS"/>
                        </a:rPr>
                        <a:t>ne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379095" algn="l"/>
                          <a:tab pos="882015" algn="l"/>
                          <a:tab pos="2144395" algn="l"/>
                          <a:tab pos="2482850" algn="l"/>
                          <a:tab pos="2988945" algn="l"/>
                          <a:tab pos="3382010" algn="l"/>
                          <a:tab pos="3915410" algn="l"/>
                          <a:tab pos="4516755" algn="l"/>
                        </a:tabLst>
                      </a:pPr>
                      <a:r>
                        <a:rPr sz="1800" spc="-150" dirty="0">
                          <a:latin typeface="Trebuchet MS"/>
                          <a:cs typeface="Trebuchet MS"/>
                        </a:rPr>
                        <a:t>S.	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141	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Importation	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	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girl	</a:t>
                      </a:r>
                      <a:r>
                        <a:rPr sz="1800" b="1" spc="35" dirty="0">
                          <a:latin typeface="Trebuchet MS"/>
                          <a:cs typeface="Trebuchet MS"/>
                        </a:rPr>
                        <a:t>or	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boy	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	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foreign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100" dirty="0">
                          <a:latin typeface="Trebuchet MS"/>
                          <a:cs typeface="Trebuchet MS"/>
                        </a:rPr>
                        <a:t>country.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710" marR="78740" algn="just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imports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into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400" spc="-11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country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outside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India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twenty-one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b="1" spc="3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b="1" spc="-30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boy 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4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4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eighteen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5" dirty="0">
                          <a:latin typeface="Trebuchet MS"/>
                          <a:cs typeface="Trebuchet MS"/>
                        </a:rPr>
                        <a:t>years</a:t>
                      </a:r>
                      <a:r>
                        <a:rPr sz="14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intent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latin typeface="Trebuchet MS"/>
                          <a:cs typeface="Trebuchet MS"/>
                        </a:rPr>
                        <a:t>that girl</a:t>
                      </a:r>
                      <a:r>
                        <a:rPr sz="14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2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b="1" spc="-15" dirty="0">
                          <a:latin typeface="Trebuchet MS"/>
                          <a:cs typeface="Trebuchet MS"/>
                        </a:rPr>
                        <a:t>boy</a:t>
                      </a:r>
                      <a:r>
                        <a:rPr sz="14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be,</a:t>
                      </a:r>
                      <a:r>
                        <a:rPr sz="1400" spc="1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it </a:t>
                      </a:r>
                      <a:r>
                        <a:rPr sz="1400" spc="-3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likely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boy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will </a:t>
                      </a:r>
                      <a:r>
                        <a:rPr sz="1400" spc="-125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forced </a:t>
                      </a:r>
                      <a:r>
                        <a:rPr sz="14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seduced 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illicit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55" dirty="0">
                          <a:latin typeface="Trebuchet MS"/>
                          <a:cs typeface="Trebuchet MS"/>
                        </a:rPr>
                        <a:t>intercourse</a:t>
                      </a:r>
                      <a:r>
                        <a:rPr sz="14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 another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person,</a:t>
                      </a:r>
                      <a:r>
                        <a:rPr sz="14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punishable</a:t>
                      </a:r>
                      <a:r>
                        <a:rPr sz="14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65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4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400" spc="-90" dirty="0">
                          <a:latin typeface="Trebuchet MS"/>
                          <a:cs typeface="Trebuchet MS"/>
                        </a:rPr>
                        <a:t>ten</a:t>
                      </a:r>
                      <a:r>
                        <a:rPr sz="14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400" spc="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70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400" spc="-9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400" spc="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5" dirty="0">
                          <a:latin typeface="Trebuchet MS"/>
                          <a:cs typeface="Trebuchet MS"/>
                        </a:rPr>
                        <a:t>liable </a:t>
                      </a:r>
                      <a:r>
                        <a:rPr sz="14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4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20" dirty="0">
                          <a:latin typeface="Trebuchet MS"/>
                          <a:cs typeface="Trebuchet MS"/>
                        </a:rPr>
                        <a:t>fine.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579119"/>
            <a:ext cx="10058400" cy="13716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7190" rIns="0" bIns="0" rtlCol="0">
            <a:spAutoFit/>
          </a:bodyPr>
          <a:lstStyle/>
          <a:p>
            <a:pPr marL="969644">
              <a:lnSpc>
                <a:spcPct val="100000"/>
              </a:lnSpc>
              <a:spcBef>
                <a:spcPts val="2970"/>
              </a:spcBef>
            </a:pPr>
            <a:r>
              <a:rPr spc="405" dirty="0"/>
              <a:t>MINOR</a:t>
            </a:r>
            <a:r>
              <a:rPr spc="335" dirty="0"/>
              <a:t> </a:t>
            </a:r>
            <a:r>
              <a:rPr spc="180" dirty="0"/>
              <a:t>GIRL</a:t>
            </a:r>
            <a:r>
              <a:rPr spc="280" dirty="0"/>
              <a:t> </a:t>
            </a:r>
            <a:r>
              <a:rPr spc="235" dirty="0"/>
              <a:t>REPLACED</a:t>
            </a:r>
            <a:r>
              <a:rPr spc="-50" dirty="0"/>
              <a:t> </a:t>
            </a:r>
            <a:r>
              <a:rPr spc="370" dirty="0"/>
              <a:t>WITH</a:t>
            </a:r>
            <a:r>
              <a:rPr spc="305" dirty="0"/>
              <a:t> </a:t>
            </a:r>
            <a:r>
              <a:rPr spc="345" dirty="0"/>
              <a:t>CHILD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60450" y="2225167"/>
          <a:ext cx="10058400" cy="29900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12655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848">
                <a:tc>
                  <a:txBody>
                    <a:bodyPr/>
                    <a:lstStyle/>
                    <a:p>
                      <a:pPr marL="68580" algn="just">
                        <a:lnSpc>
                          <a:spcPts val="2095"/>
                        </a:lnSpc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366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oc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ti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spc="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b="1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spc="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—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4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68580" marR="55244" algn="just">
                        <a:lnSpc>
                          <a:spcPct val="106900"/>
                        </a:lnSpc>
                        <a:spcBef>
                          <a:spcPts val="20"/>
                        </a:spcBef>
                      </a:pPr>
                      <a:r>
                        <a:rPr sz="1800" spc="-11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means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whatsoever,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induces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40" dirty="0">
                          <a:latin typeface="Trebuchet MS"/>
                          <a:cs typeface="Trebuchet MS"/>
                        </a:rPr>
                        <a:t>minor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girl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go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place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act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or 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it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likely that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she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will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be,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forced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seduced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illicit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another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be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punishable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which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800" spc="-5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x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ear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so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fin</a:t>
                      </a:r>
                      <a:r>
                        <a:rPr sz="1800" spc="5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77470" algn="just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800" b="1" spc="-100" dirty="0">
                          <a:latin typeface="Trebuchet MS"/>
                          <a:cs typeface="Trebuchet MS"/>
                        </a:rPr>
                        <a:t>96. </a:t>
                      </a:r>
                      <a:r>
                        <a:rPr sz="1800" b="1" spc="15" dirty="0">
                          <a:latin typeface="Trebuchet MS"/>
                          <a:cs typeface="Trebuchet MS"/>
                        </a:rPr>
                        <a:t>Procuration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child.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—Whoever,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by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mea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v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8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ces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 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place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do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act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child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20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</a:t>
                      </a:r>
                      <a:r>
                        <a:rPr sz="1800" spc="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 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ced</a:t>
                      </a:r>
                      <a:r>
                        <a:rPr sz="1800" spc="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sed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ced</a:t>
                      </a:r>
                      <a:r>
                        <a:rPr sz="1800" spc="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25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te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</a:t>
                      </a:r>
                      <a:r>
                        <a:rPr sz="1800" spc="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 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another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punishable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spc="-160" dirty="0">
                          <a:latin typeface="Trebuchet MS"/>
                          <a:cs typeface="Trebuchet MS"/>
                        </a:rPr>
                        <a:t>may</a:t>
                      </a:r>
                      <a:r>
                        <a:rPr sz="18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ten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fine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135" y="966216"/>
            <a:ext cx="7729855" cy="118872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44805" rIns="0" bIns="0" rtlCol="0">
            <a:spAutoFit/>
          </a:bodyPr>
          <a:lstStyle/>
          <a:p>
            <a:pPr marR="20320" algn="ctr">
              <a:lnSpc>
                <a:spcPct val="100000"/>
              </a:lnSpc>
              <a:spcBef>
                <a:spcPts val="2715"/>
              </a:spcBef>
            </a:pPr>
            <a:r>
              <a:rPr sz="2800" spc="275" dirty="0">
                <a:solidFill>
                  <a:srgbClr val="252525"/>
                </a:solidFill>
              </a:rPr>
              <a:t>PUNISHMENT</a:t>
            </a:r>
            <a:r>
              <a:rPr sz="2800" spc="340" dirty="0">
                <a:solidFill>
                  <a:srgbClr val="252525"/>
                </a:solidFill>
              </a:rPr>
              <a:t> </a:t>
            </a:r>
            <a:r>
              <a:rPr sz="2800" spc="380" dirty="0">
                <a:solidFill>
                  <a:srgbClr val="252525"/>
                </a:solidFill>
              </a:rPr>
              <a:t>ENHANCED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26261" y="2549779"/>
          <a:ext cx="10789920" cy="37794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9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Punishment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Punishment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16">
                <a:tc>
                  <a:txBody>
                    <a:bodyPr/>
                    <a:lstStyle/>
                    <a:p>
                      <a:pPr marL="91440" marR="60960" algn="just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95" dirty="0">
                          <a:latin typeface="Trebuchet MS"/>
                          <a:cs typeface="Trebuchet MS"/>
                        </a:rPr>
                        <a:t>373.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Buying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40" dirty="0">
                          <a:latin typeface="Trebuchet MS"/>
                          <a:cs typeface="Trebuchet MS"/>
                        </a:rPr>
                        <a:t>minor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purposes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prostitution, </a:t>
                      </a:r>
                      <a:r>
                        <a:rPr sz="1800" b="1" spc="-5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etc.—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Whoever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buys,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hires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otherwise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obtains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possession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800" spc="2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3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intent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any</a:t>
                      </a:r>
                      <a:r>
                        <a:rPr sz="18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5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employed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used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3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purpose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prostitution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illicit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unlawful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immoral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it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likely</a:t>
                      </a:r>
                      <a:r>
                        <a:rPr sz="1800" spc="2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ag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ed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sed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 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punished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8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ten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years,</a:t>
                      </a:r>
                      <a:r>
                        <a:rPr sz="1800" b="1" spc="-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40" dirty="0">
                          <a:latin typeface="Trebuchet MS"/>
                          <a:cs typeface="Trebuchet MS"/>
                        </a:rPr>
                        <a:t>liable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75" dirty="0">
                          <a:latin typeface="Trebuchet MS"/>
                          <a:cs typeface="Trebuchet MS"/>
                        </a:rPr>
                        <a:t>fine.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57150" algn="just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 </a:t>
                      </a:r>
                      <a:r>
                        <a:rPr sz="1800" b="1" spc="-100" dirty="0">
                          <a:latin typeface="Trebuchet MS"/>
                          <a:cs typeface="Trebuchet MS"/>
                        </a:rPr>
                        <a:t>99.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Buying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child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purposes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prostitution,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etc. </a:t>
                      </a:r>
                      <a:r>
                        <a:rPr sz="1800" b="1" spc="480" dirty="0">
                          <a:latin typeface="Trebuchet MS"/>
                          <a:cs typeface="Trebuchet MS"/>
                        </a:rPr>
                        <a:t>—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Whoever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buys,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hires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otherwise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obtains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possession</a:t>
                      </a:r>
                      <a:r>
                        <a:rPr sz="1800" spc="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800" spc="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intent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800" spc="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spc="-5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employed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used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purpose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prostitution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illicit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intercourse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unlawful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immoral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knowing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it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likely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that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will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2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age</a:t>
                      </a:r>
                      <a:r>
                        <a:rPr sz="1800" spc="2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3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employed</a:t>
                      </a:r>
                      <a:r>
                        <a:rPr sz="1800" spc="3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used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purpose,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shall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be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punished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with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imprisonment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either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description 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spc="-18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term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less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than 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seven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but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which </a:t>
                      </a:r>
                      <a:r>
                        <a:rPr sz="1800" b="1" spc="20" dirty="0">
                          <a:latin typeface="Trebuchet MS"/>
                          <a:cs typeface="Trebuchet MS"/>
                        </a:rPr>
                        <a:t>may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extend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fourteen 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years,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shall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also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be </a:t>
                      </a:r>
                      <a:r>
                        <a:rPr sz="1800" b="1" spc="-40" dirty="0">
                          <a:latin typeface="Trebuchet MS"/>
                          <a:cs typeface="Trebuchet MS"/>
                        </a:rPr>
                        <a:t>liable 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75" dirty="0">
                          <a:latin typeface="Trebuchet MS"/>
                          <a:cs typeface="Trebuchet MS"/>
                        </a:rPr>
                        <a:t>fine.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643127"/>
            <a:ext cx="10058400" cy="1371600"/>
          </a:xfrm>
          <a:prstGeom prst="rect">
            <a:avLst/>
          </a:prstGeom>
          <a:solidFill>
            <a:srgbClr val="FFFFFF"/>
          </a:solidFill>
          <a:ln w="30480">
            <a:solidFill>
              <a:srgbClr val="404040"/>
            </a:solidFill>
          </a:ln>
        </p:spPr>
        <p:txBody>
          <a:bodyPr vert="horz" wrap="square" lIns="0" tIns="375920" rIns="0" bIns="0" rtlCol="0">
            <a:spAutoFit/>
          </a:bodyPr>
          <a:lstStyle/>
          <a:p>
            <a:pPr marR="29209" algn="ctr">
              <a:lnSpc>
                <a:spcPct val="100000"/>
              </a:lnSpc>
              <a:spcBef>
                <a:spcPts val="2960"/>
              </a:spcBef>
            </a:pPr>
            <a:r>
              <a:rPr spc="200" dirty="0"/>
              <a:t>AGE</a:t>
            </a:r>
            <a:r>
              <a:rPr spc="305" dirty="0"/>
              <a:t> </a:t>
            </a:r>
            <a:r>
              <a:rPr spc="215" dirty="0"/>
              <a:t>DIFFERENTIAL</a:t>
            </a:r>
            <a:r>
              <a:rPr spc="325" dirty="0"/>
              <a:t> </a:t>
            </a:r>
            <a:r>
              <a:rPr spc="300" dirty="0"/>
              <a:t>REMOVED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3415" y="2589529"/>
          <a:ext cx="10972800" cy="29565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3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Old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(IPC)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New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Definitions</a:t>
                      </a:r>
                      <a:r>
                        <a:rPr sz="20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(BNS)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0" dirty="0">
                          <a:latin typeface="Trebuchet MS"/>
                          <a:cs typeface="Trebuchet MS"/>
                        </a:rPr>
                        <a:t>361.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Kidnapping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25" dirty="0"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800" b="1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lawful</a:t>
                      </a:r>
                      <a:r>
                        <a:rPr sz="1800" b="1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10" dirty="0">
                          <a:latin typeface="Trebuchet MS"/>
                          <a:cs typeface="Trebuchet MS"/>
                        </a:rPr>
                        <a:t>guardianship.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—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1440" marR="78105" algn="just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Trebuchet MS"/>
                          <a:cs typeface="Trebuchet MS"/>
                        </a:rPr>
                        <a:t>Whoever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takes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entices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b="1" spc="40" dirty="0">
                          <a:latin typeface="Trebuchet MS"/>
                          <a:cs typeface="Trebuchet MS"/>
                        </a:rPr>
                        <a:t>minor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sixteen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years </a:t>
                      </a:r>
                      <a:r>
                        <a:rPr sz="1800" b="1" spc="-4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age </a:t>
                      </a:r>
                      <a:r>
                        <a:rPr sz="1800" b="1" spc="-95" dirty="0">
                          <a:latin typeface="Trebuchet MS"/>
                          <a:cs typeface="Trebuchet MS"/>
                        </a:rPr>
                        <a:t>if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a 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male, </a:t>
                      </a:r>
                      <a:r>
                        <a:rPr sz="1800" b="1" spc="4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under</a:t>
                      </a:r>
                      <a:r>
                        <a:rPr sz="1800" b="1" spc="5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eighteen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years of 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 a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b="1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mal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2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mi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d,</a:t>
                      </a:r>
                      <a:r>
                        <a:rPr sz="1800" spc="-25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 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keeping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of the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lawful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guardian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minor 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unsound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mind,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without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consent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guardian,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said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kidnap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minor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person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lawful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guardianship.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13</a:t>
                      </a:r>
                      <a:r>
                        <a:rPr sz="1800" b="1" spc="-15" dirty="0">
                          <a:latin typeface="Trebuchet MS"/>
                          <a:cs typeface="Trebuchet MS"/>
                        </a:rPr>
                        <a:t>7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" dirty="0"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dn</a:t>
                      </a:r>
                      <a:r>
                        <a:rPr sz="1800" b="1" spc="-2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pp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b="1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b="1" spc="1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b="1" spc="-10" dirty="0">
                          <a:latin typeface="Trebuchet MS"/>
                          <a:cs typeface="Trebuchet MS"/>
                        </a:rPr>
                        <a:t>.</a:t>
                      </a:r>
                      <a:r>
                        <a:rPr sz="1800" b="1" dirty="0">
                          <a:latin typeface="Trebuchet MS"/>
                          <a:cs typeface="Trebuchet MS"/>
                        </a:rPr>
                        <a:t>—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2710" marR="76835" algn="just">
                        <a:lnSpc>
                          <a:spcPct val="100000"/>
                        </a:lnSpc>
                      </a:pPr>
                      <a:r>
                        <a:rPr sz="1800" spc="-80" dirty="0">
                          <a:latin typeface="Trebuchet MS"/>
                          <a:cs typeface="Trebuchet MS"/>
                        </a:rPr>
                        <a:t>(1)(b)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whoever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takes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entices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b="1" spc="-30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b="1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any </a:t>
                      </a:r>
                      <a:r>
                        <a:rPr sz="18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unsound 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mind,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out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keeping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0" dirty="0">
                          <a:latin typeface="Trebuchet MS"/>
                          <a:cs typeface="Trebuchet MS"/>
                        </a:rPr>
                        <a:t>lawful</a:t>
                      </a:r>
                      <a:r>
                        <a:rPr sz="18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guardian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such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or 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person 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8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unsound 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20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00" spc="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</a:t>
                      </a:r>
                      <a:r>
                        <a:rPr sz="1800" spc="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sz="18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sa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  k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il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w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00" spc="-5" dirty="0">
                          <a:latin typeface="Trebuchet MS"/>
                          <a:cs typeface="Trebuchet MS"/>
                        </a:rPr>
                        <a:t>d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h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6294" y="3597655"/>
            <a:ext cx="1903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latin typeface="Times New Roman"/>
                <a:cs typeface="Times New Roman"/>
              </a:rPr>
              <a:t>THANK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imes New Roman"/>
                <a:cs typeface="Times New Roman"/>
              </a:rPr>
              <a:t>YOU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6926</Words>
  <Application>Microsoft Office PowerPoint</Application>
  <PresentationFormat>Widescreen</PresentationFormat>
  <Paragraphs>340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Arial MT</vt:lpstr>
      <vt:lpstr>Calibri</vt:lpstr>
      <vt:lpstr>Times New Roman</vt:lpstr>
      <vt:lpstr>Trebuchet MS</vt:lpstr>
      <vt:lpstr>Office Theme</vt:lpstr>
      <vt:lpstr>Bharatiya Nyaya Sanhita:  An Overview</vt:lpstr>
      <vt:lpstr>INTENDED GOALS</vt:lpstr>
      <vt:lpstr>PowerPoint Presentation</vt:lpstr>
      <vt:lpstr>PowerPoint Presentation</vt:lpstr>
      <vt:lpstr>Scheme of the BNS</vt:lpstr>
      <vt:lpstr>PowerPoint Presentation</vt:lpstr>
      <vt:lpstr>PowerPoint Presentation</vt:lpstr>
      <vt:lpstr>Definitions [Section 2 of BNS/Sections</vt:lpstr>
      <vt:lpstr>PowerPoint Presentation</vt:lpstr>
      <vt:lpstr>Community Service</vt:lpstr>
      <vt:lpstr>PowerPoint Presentation</vt:lpstr>
      <vt:lpstr>Abetment Outside India for Offence in</vt:lpstr>
      <vt:lpstr>OFFENCES AGINST WOMEN</vt:lpstr>
      <vt:lpstr>PowerPoint Presentation</vt:lpstr>
      <vt:lpstr>Against Children:  Changes in Trafficking</vt:lpstr>
      <vt:lpstr>Mob Lynching [Section 103(1) of</vt:lpstr>
      <vt:lpstr>REVIVAL OF IPC 303 REPEALED IN  MITHU</vt:lpstr>
      <vt:lpstr>Culpable Homicide not Amounting to</vt:lpstr>
      <vt:lpstr>CAUSING DEATH BY NEGLIGENCE: Hit and Run cases</vt:lpstr>
      <vt:lpstr>PowerPoint Presentation</vt:lpstr>
      <vt:lpstr>New Offence of Organised Crime</vt:lpstr>
      <vt:lpstr>PowerPoint Presentation</vt:lpstr>
      <vt:lpstr>PowerPoint Presentation</vt:lpstr>
      <vt:lpstr>PowerPoint Presentation</vt:lpstr>
      <vt:lpstr>Petty Organised Crime</vt:lpstr>
      <vt:lpstr>Terrorist Act: New Offence</vt:lpstr>
      <vt:lpstr>PowerPoint Presentation</vt:lpstr>
      <vt:lpstr>Sedition no more an offence</vt:lpstr>
      <vt:lpstr>PowerPoint Presentation</vt:lpstr>
      <vt:lpstr>PowerPoint Presentation</vt:lpstr>
      <vt:lpstr>Scope of aggravated Theft widened</vt:lpstr>
      <vt:lpstr>Deterrent/ Reformative approach</vt:lpstr>
      <vt:lpstr>Mischief</vt:lpstr>
      <vt:lpstr>False information Imputations, assertions  prejudicial to national   integration. </vt:lpstr>
      <vt:lpstr>What has not found any place?</vt:lpstr>
      <vt:lpstr>Way Forward</vt:lpstr>
      <vt:lpstr>RE-ORGANIZATION OF OFFENCE</vt:lpstr>
      <vt:lpstr>CHAPTER V - OF OFFENCES  AGAINST WOMAN AND CHILD</vt:lpstr>
      <vt:lpstr>NEW OFFENCES INTRODUCED</vt:lpstr>
      <vt:lpstr>NEW OFFENCES INTRODUCED</vt:lpstr>
      <vt:lpstr>AGE ENHANCED</vt:lpstr>
      <vt:lpstr>SECTIONS MERGED</vt:lpstr>
      <vt:lpstr>SECTIONS MERGED AND PUNISHMENT ENHANCED</vt:lpstr>
      <vt:lpstr>SECTIONS MERGED</vt:lpstr>
      <vt:lpstr>GENDER NEUTRALITY FOR PERPETRATOR</vt:lpstr>
      <vt:lpstr>GENDER NEUTRALITY  INTRODUCED FOR VICTIM</vt:lpstr>
      <vt:lpstr>MINOR GIRL REPLACED WITH CHILD</vt:lpstr>
      <vt:lpstr>PUNISHMENT ENHANCED</vt:lpstr>
      <vt:lpstr>AGE DIFFERENTIAL REMOVED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Bharatiya Nyaya Sanhita:  An Overview</dc:title>
  <dc:creator>LENOVO</dc:creator>
  <cp:lastModifiedBy>Neha Kumari</cp:lastModifiedBy>
  <cp:revision>4</cp:revision>
  <cp:lastPrinted>2024-06-27T07:33:01Z</cp:lastPrinted>
  <dcterms:created xsi:type="dcterms:W3CDTF">2024-06-27T07:28:33Z</dcterms:created>
  <dcterms:modified xsi:type="dcterms:W3CDTF">2024-06-29T05:54:28Z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2024-05-08T00:00:00Z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2024-06-27T00:00:00Z</vt:filetime>
  </property>
</Properties>
</file>